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25" r:id="rId3"/>
    <p:sldId id="2359" r:id="rId4"/>
    <p:sldId id="2360" r:id="rId5"/>
    <p:sldId id="2361" r:id="rId6"/>
    <p:sldId id="2362" r:id="rId7"/>
    <p:sldId id="261" r:id="rId8"/>
    <p:sldId id="2526" r:id="rId9"/>
    <p:sldId id="2364" r:id="rId10"/>
    <p:sldId id="2529" r:id="rId11"/>
    <p:sldId id="2530" r:id="rId12"/>
    <p:sldId id="2537" r:id="rId13"/>
    <p:sldId id="2532" r:id="rId14"/>
    <p:sldId id="2534" r:id="rId15"/>
    <p:sldId id="2538" r:id="rId16"/>
    <p:sldId id="2535" r:id="rId17"/>
    <p:sldId id="265" r:id="rId18"/>
    <p:sldId id="263" r:id="rId19"/>
    <p:sldId id="2536" r:id="rId20"/>
    <p:sldId id="2539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0363" autoAdjust="0"/>
  </p:normalViewPr>
  <p:slideViewPr>
    <p:cSldViewPr snapToGrid="0">
      <p:cViewPr varScale="1">
        <p:scale>
          <a:sx n="89" d="100"/>
          <a:sy n="89" d="100"/>
        </p:scale>
        <p:origin x="12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A463E-5213-4091-86EC-BB08A97AC740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AB0FD-DEF5-40FC-8A0B-5BED78A61F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9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表征学习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：将高维的输入信号转化为低维的特征表达，便于后续任务的使用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深度模型可提取多层次、包含丰富语义信息的特征表达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AB0FD-DEF5-40FC-8A0B-5BED78A61F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7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MOCO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有两个核心模块：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(1)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用队列实现字典，主要的作用是可以实现字典 大小和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mini-batch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大小的耦合，如此便可不受限制地提高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bath size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；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(2)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动量更 新，主要是为了解决引入队列维护字典之后，字典的编码器无法通过梯度反传获 得参数更新的问题。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通过这种动量更新的方法，可以从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q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的梯度反向传播间接获得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k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的梯度。相 对于直接用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q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的梯度更新替代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k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的梯度更新，这种动量更新的方式更加平稳。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一般取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0.99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AB0FD-DEF5-40FC-8A0B-5BED78A61F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45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905396"/>
            <a:ext cx="7779124" cy="10318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2"/>
          </a:solidFill>
          <a:ln w="952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C0504D"/>
              </a:buClr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94337"/>
            <a:ext cx="7772400" cy="778973"/>
          </a:xfrm>
        </p:spPr>
        <p:txBody>
          <a:bodyPr/>
          <a:lstStyle>
            <a:lvl1pPr algn="l">
              <a:defRPr sz="44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724" y="3140670"/>
            <a:ext cx="7010400" cy="1600200"/>
          </a:xfrm>
        </p:spPr>
        <p:txBody>
          <a:bodyPr/>
          <a:lstStyle>
            <a:lvl1pPr marL="0" indent="0" algn="ctr">
              <a:buFont typeface="Wingdings" charset="0"/>
              <a:buNone/>
              <a:defRPr sz="28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64C84F-3AFC-4CB9-A1B7-23C6741EF61E}"/>
              </a:ext>
            </a:extLst>
          </p:cNvPr>
          <p:cNvSpPr txBox="1"/>
          <p:nvPr/>
        </p:nvSpPr>
        <p:spPr>
          <a:xfrm>
            <a:off x="70079" y="103137"/>
            <a:ext cx="7194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中国科学技术大学六系研究生课程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《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数字图像分析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》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566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_空白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53307"/>
            <a:ext cx="7772400" cy="13716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134506"/>
            <a:ext cx="7010400" cy="894693"/>
          </a:xfrm>
        </p:spPr>
        <p:txBody>
          <a:bodyPr/>
          <a:lstStyle>
            <a:lvl1pPr marL="0" indent="0" algn="ctr">
              <a:buFont typeface="Wingdings" charset="0"/>
              <a:buNone/>
              <a:defRPr sz="22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665208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65131"/>
            <a:ext cx="7772400" cy="13716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78316"/>
            <a:ext cx="7010400" cy="1150883"/>
          </a:xfrm>
        </p:spPr>
        <p:txBody>
          <a:bodyPr/>
          <a:lstStyle>
            <a:lvl1pPr marL="0" indent="0" algn="ctr">
              <a:buFont typeface="Wingdings" charset="0"/>
              <a:buNone/>
              <a:defRPr sz="22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21869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699AAD-5249-4E7B-9A1D-136757D2BCD0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71489" y="6549312"/>
            <a:ext cx="626680" cy="2705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49A43EB3-6765-450E-B01A-6DEBCE0BE37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80913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D65D4A-6E24-46E9-A536-360551B89ADA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94089-D945-4E3F-8F03-BF1F6F6082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71489" y="6549312"/>
            <a:ext cx="626680" cy="2705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49A43EB3-6765-450E-B01A-6DEBCE0BE37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95107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32860A-9ADF-45B3-99EC-AF8BD45C58B6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BC6B9A-0744-45B2-90AF-C009DC4DE2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71489" y="6549312"/>
            <a:ext cx="626680" cy="2705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49A43EB3-6765-450E-B01A-6DEBCE0BE37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04705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B13DCD-5ADE-49B9-8C47-2E8CBC0E1374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7460BD2-3576-417B-A869-3C2BFEDBAB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71489" y="6549312"/>
            <a:ext cx="626680" cy="2705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49A43EB3-6765-450E-B01A-6DEBCE0BE37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8518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191" y="118383"/>
            <a:ext cx="8185484" cy="764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数字图象分析</a:t>
            </a:r>
          </a:p>
        </p:txBody>
      </p:sp>
      <p:sp>
        <p:nvSpPr>
          <p:cNvPr id="70042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1369" y="6549312"/>
            <a:ext cx="1981200" cy="27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59DDFB5E-5B89-4EBC-B1C8-D38BA6D6DD42}" type="datetime1">
              <a:rPr lang="zh-CN" altLang="en-US" smtClean="0"/>
              <a:t>2025/4/24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3708" r="20626" b="6469"/>
          <a:stretch/>
        </p:blipFill>
        <p:spPr>
          <a:xfrm>
            <a:off x="8124206" y="8624"/>
            <a:ext cx="972000" cy="936778"/>
          </a:xfrm>
          <a:prstGeom prst="rect">
            <a:avLst/>
          </a:prstGeom>
        </p:spPr>
      </p:pic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90191" y="971842"/>
            <a:ext cx="8332080" cy="64744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tx2"/>
          </a:solidFill>
          <a:ln w="952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C0504D"/>
              </a:buClr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1369" y="1123292"/>
            <a:ext cx="8410902" cy="518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599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transition/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9pPr>
    </p:titleStyle>
    <p:bodyStyle>
      <a:lvl1pPr marL="360000" indent="-360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o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24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24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ü"/>
        <a:defRPr kumimoji="1" sz="18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24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kumimoji="1" sz="18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240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l"/>
        <a:defRPr kumimoji="1" sz="18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3.pn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F9441-6340-4EB3-88FD-97EE5D829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89" y="1994337"/>
            <a:ext cx="8200623" cy="778973"/>
          </a:xfrm>
        </p:spPr>
        <p:txBody>
          <a:bodyPr/>
          <a:lstStyle/>
          <a:p>
            <a:r>
              <a:rPr lang="zh-CN" altLang="en-US" dirty="0"/>
              <a:t>第四章：图像表达</a:t>
            </a:r>
            <a:r>
              <a:rPr lang="en-US" altLang="zh-CN" dirty="0"/>
              <a:t>-</a:t>
            </a:r>
            <a:r>
              <a:rPr lang="zh-CN" altLang="en-US" dirty="0"/>
              <a:t>深度表征学习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FBFD37-7C1B-43A7-9F32-79DEC0C6B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724" y="3545710"/>
            <a:ext cx="7010400" cy="1195159"/>
          </a:xfrm>
        </p:spPr>
        <p:txBody>
          <a:bodyPr/>
          <a:lstStyle/>
          <a:p>
            <a:r>
              <a:rPr lang="zh-CN" altLang="en-US" dirty="0"/>
              <a:t>授课老师：李厚强，胡洋，周文罡，李礼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235329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E0F79-1E74-44BD-B5D4-0BCF386BF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基于图像变换的自监督表征学习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4BB0F-A00D-4FB6-8B79-2CEBFE8B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123951"/>
            <a:ext cx="8410575" cy="892042"/>
          </a:xfrm>
        </p:spPr>
        <p:txBody>
          <a:bodyPr/>
          <a:lstStyle/>
          <a:p>
            <a:r>
              <a:rPr lang="en-US" altLang="zh-CN" dirty="0"/>
              <a:t>Jigsaw</a:t>
            </a:r>
            <a:r>
              <a:rPr lang="zh-CN" altLang="en-US" dirty="0"/>
              <a:t>拼图重排 </a:t>
            </a:r>
            <a:r>
              <a:rPr lang="en-US" altLang="zh-CN" dirty="0"/>
              <a:t>(ECCV 2016)</a:t>
            </a: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通过求解拼图游戏，学习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上下文中对象的视觉空间表示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599CF0-CB0E-48A1-A048-EBBF6A3A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68" y="4197618"/>
            <a:ext cx="7735877" cy="24748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7CE3D9-631C-44D9-BF3C-2E3798BB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37" y="2057715"/>
            <a:ext cx="2650021" cy="19144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460086-DDB5-4AF5-9568-EE4678363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355" y="2057715"/>
            <a:ext cx="1913293" cy="19199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EF3C2C8-78C1-414B-A570-12A27C24C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645" y="2057715"/>
            <a:ext cx="1913294" cy="1919926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AD00A060-3130-456A-9D69-E26C033CC304}"/>
              </a:ext>
            </a:extLst>
          </p:cNvPr>
          <p:cNvSpPr/>
          <p:nvPr/>
        </p:nvSpPr>
        <p:spPr bwMode="auto">
          <a:xfrm>
            <a:off x="3498781" y="2775349"/>
            <a:ext cx="472205" cy="48463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204BABB-63F0-44DA-B2EB-4790132352A2}"/>
              </a:ext>
            </a:extLst>
          </p:cNvPr>
          <p:cNvSpPr/>
          <p:nvPr/>
        </p:nvSpPr>
        <p:spPr bwMode="auto">
          <a:xfrm>
            <a:off x="5995044" y="2775349"/>
            <a:ext cx="472205" cy="48463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BE80119-C2C0-4083-926E-0E4C75162A68}"/>
              </a:ext>
            </a:extLst>
          </p:cNvPr>
          <p:cNvSpPr/>
          <p:nvPr/>
        </p:nvSpPr>
        <p:spPr bwMode="auto">
          <a:xfrm>
            <a:off x="751268" y="2011697"/>
            <a:ext cx="7735877" cy="2027976"/>
          </a:xfrm>
          <a:prstGeom prst="roundRect">
            <a:avLst>
              <a:gd name="adj" fmla="val 3031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charset="0"/>
              <a:buChar char="•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391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E8A9F-656B-4424-87A1-578B815A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基于图像变换的自监督表征学习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E3D1D2-9FE5-479C-A992-DE101444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5185435"/>
          </a:xfrm>
        </p:spPr>
        <p:txBody>
          <a:bodyPr/>
          <a:lstStyle/>
          <a:p>
            <a:r>
              <a:rPr lang="en-US" altLang="zh-CN" dirty="0"/>
              <a:t>AET: </a:t>
            </a:r>
            <a:r>
              <a:rPr lang="zh-CN" altLang="en-US" dirty="0"/>
              <a:t>预测图像变换算子 </a:t>
            </a:r>
            <a:r>
              <a:rPr lang="en-US" altLang="zh-CN" dirty="0"/>
              <a:t>(CVPR 2019)</a:t>
            </a:r>
          </a:p>
          <a:p>
            <a:pPr lvl="1"/>
            <a:r>
              <a:rPr lang="zh-CN" altLang="en-US" dirty="0"/>
              <a:t>采样一些参数化算子来变换图像，通过训练自动编码器，学习原始图像和转换图像的特征表示，从而预测这些参数化算子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3A817C4-F4A3-46C5-A425-1140D947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50" y="2987898"/>
            <a:ext cx="4835839" cy="34888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D46954-9C79-41F0-A808-0D7AD024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1" y="2987898"/>
            <a:ext cx="4002212" cy="34888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EA9ED9C-9AE6-4B54-813C-833F35AC5EE6}"/>
              </a:ext>
            </a:extLst>
          </p:cNvPr>
          <p:cNvSpPr txBox="1"/>
          <p:nvPr/>
        </p:nvSpPr>
        <p:spPr>
          <a:xfrm>
            <a:off x="188891" y="6550025"/>
            <a:ext cx="8887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191B1F"/>
                </a:solidFill>
                <a:effectLst/>
              </a:rPr>
              <a:t>L</a:t>
            </a:r>
            <a:r>
              <a:rPr lang="en-US" altLang="zh-CN" sz="1200" dirty="0">
                <a:solidFill>
                  <a:srgbClr val="191B1F"/>
                </a:solidFill>
              </a:rPr>
              <a:t>.</a:t>
            </a:r>
            <a:r>
              <a:rPr lang="zh-CN" altLang="en-US" sz="1200" dirty="0">
                <a:solidFill>
                  <a:srgbClr val="191B1F"/>
                </a:solidFill>
              </a:rPr>
              <a:t> </a:t>
            </a:r>
            <a:r>
              <a:rPr lang="en-US" altLang="zh-CN" sz="1200" b="0" i="0" dirty="0">
                <a:solidFill>
                  <a:srgbClr val="191B1F"/>
                </a:solidFill>
                <a:effectLst/>
              </a:rPr>
              <a:t>Zhang, et al. AET vs. AED: Unsupervised Representation Learning by Auto-Encoding Transformations rather than Data. CVPR, 2019.</a:t>
            </a:r>
            <a:endParaRPr lang="zh-CN" altLang="en-US" sz="12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35FDC2-424F-40A3-B5FA-027D0A659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162" y="2319950"/>
            <a:ext cx="2260654" cy="40846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C7CC914-219E-42AD-9D4F-442AF30CA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049" y="2319950"/>
            <a:ext cx="2072246" cy="4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6471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61FA4-3588-4D4D-B905-01601AF3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基于图像变换的自监督表征学习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97319-E69D-4BB2-AD2D-9715315A9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Colorization: </a:t>
            </a:r>
            <a:r>
              <a:rPr lang="zh-CN" altLang="en-US" dirty="0"/>
              <a:t>灰度图像上色</a:t>
            </a:r>
            <a:endParaRPr lang="en-US" altLang="zh-CN" dirty="0"/>
          </a:p>
          <a:p>
            <a:pPr lvl="1"/>
            <a:r>
              <a:rPr lang="zh-CN" altLang="en-US" dirty="0"/>
              <a:t>将彩色图像灰度化，得到“灰度图像</a:t>
            </a:r>
            <a:r>
              <a:rPr lang="en-US" altLang="zh-CN" dirty="0"/>
              <a:t>-</a:t>
            </a:r>
            <a:r>
              <a:rPr lang="zh-CN" altLang="en-US" dirty="0"/>
              <a:t>彩色图像”的样本对</a:t>
            </a:r>
            <a:endParaRPr lang="en-US" altLang="zh-CN" dirty="0"/>
          </a:p>
          <a:p>
            <a:pPr lvl="1"/>
            <a:r>
              <a:rPr lang="zh-CN" altLang="en-US" dirty="0"/>
              <a:t>构建</a:t>
            </a:r>
            <a:r>
              <a:rPr lang="en-US" altLang="zh-CN" dirty="0"/>
              <a:t>CNN</a:t>
            </a:r>
            <a:r>
              <a:rPr lang="zh-CN" altLang="en-US" dirty="0"/>
              <a:t>模型，学习从灰度图像到彩色图像的映射</a:t>
            </a:r>
            <a:endParaRPr lang="en-US" altLang="zh-CN" dirty="0"/>
          </a:p>
          <a:p>
            <a:pPr lvl="2"/>
            <a:r>
              <a:rPr lang="en-US" altLang="zh-CN" dirty="0"/>
              <a:t>L-a-b</a:t>
            </a:r>
            <a:r>
              <a:rPr lang="zh-CN" altLang="en-US" dirty="0"/>
              <a:t>颜色模型：从</a:t>
            </a:r>
            <a:r>
              <a:rPr lang="en-US" altLang="zh-CN" dirty="0"/>
              <a:t>L</a:t>
            </a:r>
            <a:r>
              <a:rPr lang="zh-CN" altLang="en-US" dirty="0"/>
              <a:t>通道到</a:t>
            </a:r>
            <a:r>
              <a:rPr lang="en-US" altLang="zh-CN" dirty="0"/>
              <a:t>a-b</a:t>
            </a:r>
            <a:r>
              <a:rPr lang="zh-CN" altLang="en-US" dirty="0"/>
              <a:t>通道的映射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A6CE48-84C7-490E-A813-704094F4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63" y="3299593"/>
            <a:ext cx="7782113" cy="21493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054AF4-7B43-4A27-8BE3-0EB308585517}"/>
              </a:ext>
            </a:extLst>
          </p:cNvPr>
          <p:cNvSpPr txBox="1"/>
          <p:nvPr/>
        </p:nvSpPr>
        <p:spPr>
          <a:xfrm>
            <a:off x="2040228" y="6553503"/>
            <a:ext cx="506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Zhang R, Isola P,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</a:rPr>
              <a:t>Efros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 A A. Colorful image colorization[C]//ECCV, 2016.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8982468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7B14D-2574-41A9-8149-20202609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基于对比学习的自监督表征学习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2CF99-9F45-4E46-A692-ADAEF52B9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5185435"/>
          </a:xfrm>
        </p:spPr>
        <p:txBody>
          <a:bodyPr/>
          <a:lstStyle/>
          <a:p>
            <a:r>
              <a:rPr lang="zh-CN" altLang="en-US" dirty="0"/>
              <a:t>基本思想</a:t>
            </a:r>
            <a:endParaRPr lang="en-US" altLang="zh-CN" dirty="0"/>
          </a:p>
          <a:p>
            <a:pPr lvl="1"/>
            <a:r>
              <a:rPr lang="zh-CN" altLang="en-US" dirty="0"/>
              <a:t>通过对比不同样本之间的相似性和差异性来学习数据的有效表征</a:t>
            </a:r>
            <a:endParaRPr lang="en-US" altLang="zh-CN" dirty="0"/>
          </a:p>
          <a:p>
            <a:r>
              <a:rPr lang="zh-CN" altLang="en-US" dirty="0"/>
              <a:t>不依赖于大量标注数据，而是通过构造正样本对（相似样本）和负样本对（不相似样本）的方式来训练模型</a:t>
            </a:r>
            <a:endParaRPr lang="en-US" altLang="zh-CN" dirty="0"/>
          </a:p>
          <a:p>
            <a:pPr lvl="1"/>
            <a:r>
              <a:rPr lang="zh-CN" altLang="en-US" dirty="0"/>
              <a:t>通过构建正负样本对，在语义空间里缩小正样本对之间的距离，扩大负样本对之间的距离，从而使得编码器学习到对相似样本的一致性表征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89146-33A5-418C-A4FF-C78D005348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pPr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A86DB-4875-4F03-8232-408B27FA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FE8E33-0315-42E4-9A81-36241DAC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274942"/>
            <a:ext cx="1047750" cy="1047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1D626-4842-4B6B-A905-8A2BBA7D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83" y="4760717"/>
            <a:ext cx="628650" cy="1123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FF4D0E-5550-41E8-A123-E4CFD248A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535" y="5465025"/>
            <a:ext cx="666750" cy="67627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021BE8-5729-42DF-A9B3-D8282C0392AF}"/>
              </a:ext>
            </a:extLst>
          </p:cNvPr>
          <p:cNvGrpSpPr/>
          <p:nvPr/>
        </p:nvGrpSpPr>
        <p:grpSpPr>
          <a:xfrm>
            <a:off x="2785109" y="4111708"/>
            <a:ext cx="1047750" cy="2124075"/>
            <a:chOff x="942112" y="1411229"/>
            <a:chExt cx="1047750" cy="212407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29AB6D0-1B9E-4255-AFC5-9E3436A1B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1848" y="1515517"/>
              <a:ext cx="604484" cy="93957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9E5C105-42B2-418C-9308-8F6855BEA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640" y="2699100"/>
              <a:ext cx="790900" cy="744828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B13897E-D848-4195-B17C-C899C9F2F74C}"/>
                </a:ext>
              </a:extLst>
            </p:cNvPr>
            <p:cNvSpPr/>
            <p:nvPr/>
          </p:nvSpPr>
          <p:spPr>
            <a:xfrm>
              <a:off x="942112" y="1411229"/>
              <a:ext cx="1047750" cy="2124075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0C3A04D9-C905-43B8-BD2D-805BDCD6E44A}"/>
              </a:ext>
            </a:extLst>
          </p:cNvPr>
          <p:cNvSpPr/>
          <p:nvPr/>
        </p:nvSpPr>
        <p:spPr>
          <a:xfrm>
            <a:off x="4464367" y="4099348"/>
            <a:ext cx="1987296" cy="21240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82A967-CBA8-4053-A908-5D58FDF5181F}"/>
              </a:ext>
            </a:extLst>
          </p:cNvPr>
          <p:cNvSpPr txBox="1"/>
          <p:nvPr/>
        </p:nvSpPr>
        <p:spPr>
          <a:xfrm>
            <a:off x="2593548" y="6250703"/>
            <a:ext cx="150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Make similar</a:t>
            </a:r>
            <a:endParaRPr lang="zh-CN" altLang="en-US" dirty="0"/>
          </a:p>
        </p:txBody>
      </p:sp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52CC71CC-6940-4DC8-9044-A45653F10F36}"/>
              </a:ext>
            </a:extLst>
          </p:cNvPr>
          <p:cNvSpPr/>
          <p:nvPr/>
        </p:nvSpPr>
        <p:spPr>
          <a:xfrm>
            <a:off x="3846371" y="5045500"/>
            <a:ext cx="604484" cy="353573"/>
          </a:xfrm>
          <a:prstGeom prst="left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0A7EF2-C2D3-4D56-93E9-5E416A0D84D9}"/>
              </a:ext>
            </a:extLst>
          </p:cNvPr>
          <p:cNvSpPr txBox="1"/>
          <p:nvPr/>
        </p:nvSpPr>
        <p:spPr>
          <a:xfrm>
            <a:off x="4600989" y="6250703"/>
            <a:ext cx="194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Make dissimilar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59486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C660BAF2-8B8D-43FD-8985-F7EC898F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基于对比学习的自监督表征学习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BA842-5E80-420E-ADB2-74B905860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5185435"/>
          </a:xfrm>
        </p:spPr>
        <p:txBody>
          <a:bodyPr/>
          <a:lstStyle/>
          <a:p>
            <a:r>
              <a:rPr lang="zh-CN" altLang="en-US" dirty="0"/>
              <a:t>动量</a:t>
            </a:r>
            <a:r>
              <a:rPr lang="en-US" altLang="zh-CN" dirty="0"/>
              <a:t>(MOCO, Momentum Contrast)</a:t>
            </a:r>
            <a:r>
              <a:rPr lang="zh-CN" altLang="en-US" dirty="0"/>
              <a:t>对比学习</a:t>
            </a:r>
            <a:endParaRPr lang="en-US" altLang="zh-CN" dirty="0"/>
          </a:p>
          <a:p>
            <a:pPr lvl="1"/>
            <a:r>
              <a:rPr lang="zh-CN" altLang="en-US" dirty="0"/>
              <a:t>对比损失： </a:t>
            </a:r>
            <a:r>
              <a:rPr lang="en-US" altLang="zh-CN" dirty="0"/>
              <a:t>q</a:t>
            </a:r>
            <a:r>
              <a:rPr lang="zh-CN" altLang="en-US" dirty="0"/>
              <a:t>与</a:t>
            </a:r>
            <a:r>
              <a:rPr lang="en-US" altLang="zh-CN" dirty="0"/>
              <a:t>k+</a:t>
            </a:r>
            <a:r>
              <a:rPr lang="zh-CN" altLang="en-US" dirty="0"/>
              <a:t>相似而与所有负样本不相似时，则对比损失越小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dirty="0"/>
              <a:t>动量编码器：对模型参数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移动加权平均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F59042-EE2D-46E1-A6FF-3D596304F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1418"/>
          <a:stretch/>
        </p:blipFill>
        <p:spPr>
          <a:xfrm>
            <a:off x="311369" y="3249750"/>
            <a:ext cx="8589351" cy="30589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E55517-F08B-413D-BDB5-A7370F0F02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-5888"/>
          <a:stretch/>
        </p:blipFill>
        <p:spPr>
          <a:xfrm>
            <a:off x="2998168" y="1960029"/>
            <a:ext cx="3037303" cy="6178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7B179D3-DDDD-455A-821E-2085D620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408" y="2758390"/>
            <a:ext cx="2395572" cy="364375"/>
          </a:xfrm>
          <a:prstGeom prst="rect">
            <a:avLst/>
          </a:prstGeom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9108E0-31C9-416D-89B7-2B85E307A389}"/>
              </a:ext>
            </a:extLst>
          </p:cNvPr>
          <p:cNvSpPr txBox="1"/>
          <p:nvPr/>
        </p:nvSpPr>
        <p:spPr>
          <a:xfrm>
            <a:off x="821714" y="6560451"/>
            <a:ext cx="7568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He K, Fan H, Wu Y, et al. Momentum contrast for unsupervised visual representation learning[C]//IEEE CVPR</a:t>
            </a:r>
            <a:r>
              <a:rPr lang="en-US" altLang="zh-CN" sz="1200" dirty="0">
                <a:solidFill>
                  <a:srgbClr val="222222"/>
                </a:solidFill>
              </a:rPr>
              <a:t>,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 2020.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266308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6ABCD-93D0-41A2-92F6-8635E99F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基于对比学习的自监督表征学习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AF84F7-770B-423F-9820-3DBDF3EAD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150" y="1123950"/>
                <a:ext cx="8605323" cy="5184775"/>
              </a:xfrm>
            </p:spPr>
            <p:txBody>
              <a:bodyPr/>
              <a:lstStyle/>
              <a:p>
                <a:r>
                  <a:rPr lang="en-US" altLang="zh-CN" dirty="0"/>
                  <a:t>SimCLR: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给定输入图像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，通过不同的数据增强方式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zh-CN" altLang="en-US" dirty="0"/>
                  <a:t>，得到两幅图像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三种方式：随机裁剪再</a:t>
                </a:r>
                <a:r>
                  <a:rPr lang="en-US" altLang="zh-CN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resize</a:t>
                </a:r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</a:rPr>
                  <a:t>到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原来尺寸</a:t>
                </a:r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</a:rPr>
                  <a:t>，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随机色彩失真，随机高斯模糊</a:t>
                </a:r>
                <a:endParaRPr lang="en-US" altLang="zh-CN" b="0" i="0" dirty="0">
                  <a:solidFill>
                    <a:srgbClr val="191B1F"/>
                  </a:solidFill>
                  <a:effectLst/>
                  <a:latin typeface="-apple-system"/>
                </a:endParaRPr>
              </a:p>
              <a:p>
                <a:pPr lvl="1"/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输入到共享参数的编码器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(∙)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得到视觉表征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视觉表征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在经过</a:t>
                </a:r>
                <a:r>
                  <a:rPr lang="en-US" altLang="zh-CN" dirty="0"/>
                  <a:t>project head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，做对比学习优化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AF84F7-770B-423F-9820-3DBDF3EAD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150" y="1123950"/>
                <a:ext cx="8605323" cy="5184775"/>
              </a:xfrm>
              <a:blipFill>
                <a:blip r:embed="rId2"/>
                <a:stretch>
                  <a:fillRect l="-921" t="-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61A7EA4-5003-46A9-BB58-B2B1C2951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55" y="3492836"/>
            <a:ext cx="3481256" cy="26152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F09E9B-6A76-4BDC-95D6-ECC61DE00A83}"/>
              </a:ext>
            </a:extLst>
          </p:cNvPr>
          <p:cNvSpPr txBox="1"/>
          <p:nvPr/>
        </p:nvSpPr>
        <p:spPr>
          <a:xfrm>
            <a:off x="432926" y="6551865"/>
            <a:ext cx="8289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Chen T,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</a:rPr>
              <a:t>Kornblith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 S,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</a:rPr>
              <a:t>Norouzi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 M, et al. A simple framework for contrastive learning of visual representations[C]//ICML, 2020.</a:t>
            </a:r>
            <a:endParaRPr lang="zh-CN" altLang="en-US" sz="1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7AD0915-2D6C-4ABC-BAB1-130EF04C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59311"/>
            <a:ext cx="4201333" cy="24991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366F3CB-2172-4D3B-9BBC-8B58DA233174}"/>
              </a:ext>
            </a:extLst>
          </p:cNvPr>
          <p:cNvSpPr txBox="1"/>
          <p:nvPr/>
        </p:nvSpPr>
        <p:spPr>
          <a:xfrm>
            <a:off x="5600499" y="3429000"/>
            <a:ext cx="2144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0" i="0" u="none" strike="noStrike" baseline="0" dirty="0">
                <a:latin typeface="NimbusRomNo9L-Regu"/>
              </a:rPr>
              <a:t>ImageNet top-1 accuracy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6466842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4CA7E-8C4A-4410-AFB4-71CC8F47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基于对比学习的自监督表征学习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15537-048E-482B-858C-5950D7D45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5185435"/>
          </a:xfrm>
        </p:spPr>
        <p:txBody>
          <a:bodyPr/>
          <a:lstStyle/>
          <a:p>
            <a:r>
              <a:rPr lang="en-US" altLang="zh-CN" dirty="0"/>
              <a:t>CLIP: Contrastive Language Image Pre-training</a:t>
            </a:r>
          </a:p>
          <a:p>
            <a:pPr lvl="1"/>
            <a:r>
              <a:rPr lang="zh-CN" altLang="en-US" dirty="0"/>
              <a:t>收集大规模（</a:t>
            </a:r>
            <a:r>
              <a:rPr lang="en-US" altLang="zh-CN" dirty="0"/>
              <a:t>400M</a:t>
            </a:r>
            <a:r>
              <a:rPr lang="zh-CN" altLang="en-US" dirty="0"/>
              <a:t>）“图像</a:t>
            </a:r>
            <a:r>
              <a:rPr lang="en-US" altLang="zh-CN" dirty="0"/>
              <a:t>-</a:t>
            </a:r>
            <a:r>
              <a:rPr lang="zh-CN" altLang="en-US" dirty="0"/>
              <a:t>文本句子描述”样本，通过对比学习，训练文本编码器和图像编码器，</a:t>
            </a:r>
            <a:r>
              <a:rPr lang="zh-CN" altLang="en-US" b="1" dirty="0">
                <a:solidFill>
                  <a:srgbClr val="0066FF"/>
                </a:solidFill>
              </a:rPr>
              <a:t>对齐</a:t>
            </a:r>
            <a:r>
              <a:rPr lang="zh-CN" altLang="en-US" dirty="0"/>
              <a:t>视觉表征和语言表征</a:t>
            </a:r>
            <a:endParaRPr lang="en-US" altLang="zh-CN" dirty="0"/>
          </a:p>
          <a:p>
            <a:pPr lvl="1"/>
            <a:r>
              <a:rPr lang="zh-CN" altLang="en-US" dirty="0"/>
              <a:t>自然语言（句子）监督：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提供了更广泛、更详细的描述，涵盖了更多的视觉概念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学习得到的文本</a:t>
            </a:r>
            <a:r>
              <a:rPr lang="en-US" altLang="zh-CN" dirty="0">
                <a:solidFill>
                  <a:srgbClr val="191B1F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视觉编码器具有良好</a:t>
            </a:r>
            <a:r>
              <a:rPr lang="zh-CN" altLang="en-US" dirty="0"/>
              <a:t>的零样本迁移能力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7A754C-8962-43F8-992C-67AA77964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2" y="3425308"/>
            <a:ext cx="8314958" cy="30040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B4FDD0D-FDB1-4564-B3ED-E36F823F6F82}"/>
              </a:ext>
            </a:extLst>
          </p:cNvPr>
          <p:cNvSpPr txBox="1"/>
          <p:nvPr/>
        </p:nvSpPr>
        <p:spPr>
          <a:xfrm>
            <a:off x="1013149" y="6550025"/>
            <a:ext cx="6954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Radford A, et al. Learning transferable visual models from natural language supervision[C]//ICML, 2021.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39941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2018F-21C7-4E10-BB10-7AA64A92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基于回路一致性的自监督表征学习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B6AFA-D5D1-43B6-9F57-58B91A684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双向目标跟踪的一致性优化学习</a:t>
            </a:r>
            <a:endParaRPr lang="en-US" altLang="zh-CN"/>
          </a:p>
          <a:p>
            <a:pPr lvl="1"/>
            <a:r>
              <a:rPr lang="zh-CN" altLang="en-US" sz="1800"/>
              <a:t>利用物体可双向跟踪的特点，随意生成初始标签进行前向跟踪和后向跟踪</a:t>
            </a:r>
            <a:endParaRPr lang="en-US" altLang="zh-CN" sz="1800"/>
          </a:p>
          <a:p>
            <a:pPr lvl="1"/>
            <a:r>
              <a:rPr lang="zh-CN" altLang="en-US" sz="1800"/>
              <a:t>提出了前向后向轨迹一致性的无监督训练，并扩展到多帧、多轨迹情况</a:t>
            </a:r>
            <a:endParaRPr lang="en-US" altLang="zh-CN" sz="1800"/>
          </a:p>
          <a:p>
            <a:pPr lvl="1"/>
            <a:r>
              <a:rPr lang="zh-CN" altLang="en-US" sz="1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无需人工标注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，取得了</a:t>
            </a:r>
            <a:r>
              <a:rPr lang="zh-CN" altLang="en-US" sz="1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媲美</a:t>
            </a:r>
            <a:r>
              <a:rPr lang="zh-CN" altLang="zh-CN" sz="1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经典全监督</a:t>
            </a:r>
            <a:r>
              <a:rPr lang="zh-CN" altLang="en-US" sz="1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</a:t>
            </a:r>
            <a:r>
              <a:rPr lang="zh-CN" altLang="zh-CN" sz="1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的视频跟踪性能</a:t>
            </a:r>
          </a:p>
          <a:p>
            <a:pPr lvl="1"/>
            <a:endParaRPr lang="en-US" altLang="zh-CN" sz="180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CFE4B0-33C9-4F82-A5E3-779B4088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99AAD-5249-4E7B-9A1D-136757D2BCD0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833AFF-29FB-4D80-8F0F-14E06395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3EB3-6765-450E-B01A-6DEBCE0BE374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68F6BE38-C618-4119-93B0-969D7FC61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6" y="2743306"/>
            <a:ext cx="8303684" cy="34643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F7E3A5A-E50F-4513-9CDA-3B781B708392}"/>
              </a:ext>
            </a:extLst>
          </p:cNvPr>
          <p:cNvSpPr/>
          <p:nvPr/>
        </p:nvSpPr>
        <p:spPr>
          <a:xfrm>
            <a:off x="-1603" y="6366689"/>
            <a:ext cx="91713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Ning Wang, </a:t>
            </a:r>
            <a:r>
              <a:rPr lang="en-US" altLang="zh-CN" sz="1100" b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Wengang Zhou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, et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al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., “Unsupervised Deep Representation Learning for Real-Time Tracking,” </a:t>
            </a:r>
            <a:r>
              <a:rPr lang="en-US" altLang="zh-CN" sz="1100" i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International Journal of Computer Vision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, 2021.</a:t>
            </a:r>
            <a:endParaRPr lang="en-US" altLang="zh-CN" sz="11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30845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C10AF-1161-4202-B7A3-391ECD87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基于生成式的自监督表征学习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7101C-4057-4FD3-9949-9147EEF35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5185435"/>
          </a:xfrm>
        </p:spPr>
        <p:txBody>
          <a:bodyPr/>
          <a:lstStyle/>
          <a:p>
            <a:r>
              <a:rPr lang="zh-CN" altLang="en-US" dirty="0"/>
              <a:t>基于遮罩建模的生成式方法</a:t>
            </a:r>
            <a:endParaRPr lang="en-US" altLang="zh-CN" dirty="0"/>
          </a:p>
          <a:p>
            <a:pPr lvl="1"/>
            <a:r>
              <a:rPr lang="zh-CN" altLang="en-US" dirty="0"/>
              <a:t>通常为对被遮罩输入标识的重建任务，使得网络从剩余标识中捕获用于重构的上下文信息，进而最大化输入领域信息的条件概率分布</a:t>
            </a:r>
            <a:endParaRPr lang="en-US" altLang="zh-CN" dirty="0"/>
          </a:p>
          <a:p>
            <a:pPr lvl="1"/>
            <a:r>
              <a:rPr lang="en-US" altLang="zh-CN" dirty="0"/>
              <a:t>BERT</a:t>
            </a:r>
            <a:r>
              <a:rPr lang="zh-CN" altLang="en-US" dirty="0"/>
              <a:t>预训练</a:t>
            </a:r>
            <a:endParaRPr lang="en-US" altLang="zh-CN" dirty="0"/>
          </a:p>
          <a:p>
            <a:pPr lvl="2"/>
            <a:r>
              <a:rPr lang="zh-CN" altLang="en-US" dirty="0">
                <a:sym typeface="微软雅黑"/>
              </a:rPr>
              <a:t>掩码语言模型</a:t>
            </a:r>
            <a:r>
              <a:rPr lang="zh-CN" altLang="en-US" dirty="0">
                <a:sym typeface="Arial"/>
              </a:rPr>
              <a:t> (MLM)</a:t>
            </a:r>
            <a:endParaRPr lang="en-US" altLang="zh-CN" dirty="0">
              <a:sym typeface="Arial"/>
            </a:endParaRPr>
          </a:p>
          <a:p>
            <a:pPr lvl="3"/>
            <a:r>
              <a:rPr lang="zh-CN" altLang="en-US" dirty="0">
                <a:sym typeface="微软雅黑"/>
              </a:rPr>
              <a:t>随机掩盖输入中的一些词元</a:t>
            </a:r>
            <a:r>
              <a:rPr lang="zh-CN" altLang="en-US" dirty="0">
                <a:sym typeface="Arial"/>
              </a:rPr>
              <a:t>，</a:t>
            </a:r>
            <a:r>
              <a:rPr lang="zh-CN" altLang="en-US" dirty="0">
                <a:sym typeface="微软雅黑"/>
              </a:rPr>
              <a:t>预测被掩盖的词元</a:t>
            </a:r>
            <a:endParaRPr lang="en-US" altLang="zh-CN" dirty="0">
              <a:sym typeface="微软雅黑"/>
            </a:endParaRPr>
          </a:p>
          <a:p>
            <a:pPr lvl="2"/>
            <a:r>
              <a:rPr lang="zh-CN" altLang="en-US" dirty="0">
                <a:sym typeface="微软雅黑"/>
              </a:rPr>
              <a:t>下一句预测</a:t>
            </a:r>
            <a:r>
              <a:rPr lang="zh-CN" altLang="en-US" dirty="0">
                <a:sym typeface="Arial"/>
              </a:rPr>
              <a:t> (NSP)</a:t>
            </a:r>
            <a:r>
              <a:rPr lang="zh-CN" altLang="en-US" dirty="0">
                <a:sym typeface="微软雅黑"/>
              </a:rPr>
              <a:t>：判断两个句子是否连续，学习句子间关系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B6DB62-F738-40E3-979F-F44395A9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pPr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867B50-E2D2-46BF-8020-56587635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66C342-CDC3-4AA3-88BA-A71A23CD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11" y="3860553"/>
            <a:ext cx="5969308" cy="24481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09F3B40-CCD7-4D49-A8AC-2B59998D263A}"/>
              </a:ext>
            </a:extLst>
          </p:cNvPr>
          <p:cNvSpPr txBox="1"/>
          <p:nvPr/>
        </p:nvSpPr>
        <p:spPr>
          <a:xfrm>
            <a:off x="3004750" y="6308725"/>
            <a:ext cx="364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：自然语言处理领域典型方法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6802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43958-8810-4E59-8B35-B80FC557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基于生成式的自监督表征学习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3AE4C9-FFAA-4E4B-844A-F3527819B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5185435"/>
          </a:xfrm>
        </p:spPr>
        <p:txBody>
          <a:bodyPr/>
          <a:lstStyle/>
          <a:p>
            <a:r>
              <a:rPr lang="en-US" altLang="zh-CN" dirty="0"/>
              <a:t>MAE</a:t>
            </a:r>
            <a:r>
              <a:rPr lang="zh-CN" altLang="en-US" dirty="0"/>
              <a:t>：</a:t>
            </a:r>
            <a:r>
              <a:rPr lang="en-US" altLang="zh-CN" sz="2400" b="0" i="0" dirty="0">
                <a:solidFill>
                  <a:srgbClr val="222222"/>
                </a:solidFill>
                <a:effectLst/>
              </a:rPr>
              <a:t>Masked autoencoders 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随机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mask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掉图片中的一些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，通过自编码器去重建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缺失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patch</a:t>
            </a: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非对称编码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-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解码结构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2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在编码器阶段，仅将未被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mask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掉的图片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作为输入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2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在解码器阶段，将编码器输出的隐变量和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mask token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共同作为输入，去重建完成的图片</a:t>
            </a:r>
            <a:endParaRPr lang="en-US" altLang="zh-CN" dirty="0">
              <a:solidFill>
                <a:srgbClr val="191B1F"/>
              </a:solidFill>
              <a:latin typeface="-apple-system"/>
            </a:endParaRPr>
          </a:p>
          <a:p>
            <a:pPr lvl="1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A5CF1C6-02C1-4E6E-A036-4A94CE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4" y="3327043"/>
            <a:ext cx="5753441" cy="31596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352BC3A-159B-4373-90B6-D6EB4382EEF1}"/>
              </a:ext>
            </a:extLst>
          </p:cNvPr>
          <p:cNvSpPr txBox="1"/>
          <p:nvPr/>
        </p:nvSpPr>
        <p:spPr>
          <a:xfrm>
            <a:off x="1609622" y="6549313"/>
            <a:ext cx="6173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He K, Chen X,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</a:rPr>
              <a:t>Xie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 S, et al. Masked autoencoders are scalable vision learners[C]//CVPR, 2022.</a:t>
            </a:r>
            <a:endParaRPr lang="zh-CN" altLang="en-US" sz="1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2614BE7-EAF2-43B0-A5BF-81B5FAA64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41" b="-1198"/>
          <a:stretch/>
        </p:blipFill>
        <p:spPr>
          <a:xfrm>
            <a:off x="6084288" y="3327043"/>
            <a:ext cx="2930666" cy="315961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48060232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0E95E-B708-46EB-8596-5AAF169A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E9E044-C933-4DA8-8FB2-C2E5F07A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5185435"/>
          </a:xfrm>
        </p:spPr>
        <p:txBody>
          <a:bodyPr/>
          <a:lstStyle/>
          <a:p>
            <a:r>
              <a:rPr lang="zh-CN" altLang="en-US" dirty="0"/>
              <a:t>深度学习已成为学习视觉表征的主流范式</a:t>
            </a:r>
            <a:endParaRPr lang="en-US" altLang="zh-CN" dirty="0"/>
          </a:p>
          <a:p>
            <a:pPr lvl="1"/>
            <a:r>
              <a:rPr lang="zh-CN" altLang="en-US" dirty="0"/>
              <a:t>将高维的输入信号转化为低维的特征表达，便于后续任务的使用</a:t>
            </a:r>
            <a:endParaRPr lang="en-US" altLang="zh-CN" dirty="0"/>
          </a:p>
          <a:p>
            <a:pPr lvl="1"/>
            <a:r>
              <a:rPr lang="zh-CN" altLang="en-US" dirty="0"/>
              <a:t>深度模型可提取多层次、包含丰富语义信息的特征表达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84F66-B31B-4870-B661-D7E9A736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pPr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9FE694-7C7F-40A1-B9AE-7F5D65DB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7C2ED95-12C1-4439-B6D9-66F21083A218}"/>
              </a:ext>
            </a:extLst>
          </p:cNvPr>
          <p:cNvSpPr/>
          <p:nvPr/>
        </p:nvSpPr>
        <p:spPr>
          <a:xfrm>
            <a:off x="204676" y="2301377"/>
            <a:ext cx="8767391" cy="1591020"/>
          </a:xfrm>
          <a:prstGeom prst="roundRect">
            <a:avLst>
              <a:gd name="adj" fmla="val 6050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128">
            <a:extLst>
              <a:ext uri="{FF2B5EF4-FFF2-40B4-BE49-F238E27FC236}">
                <a16:creationId xmlns:a16="http://schemas.microsoft.com/office/drawing/2014/main" id="{C24B9EA5-4BBA-497E-9796-945CCEB4E0C9}"/>
              </a:ext>
            </a:extLst>
          </p:cNvPr>
          <p:cNvSpPr/>
          <p:nvPr/>
        </p:nvSpPr>
        <p:spPr bwMode="auto">
          <a:xfrm>
            <a:off x="3147867" y="4285241"/>
            <a:ext cx="2880320" cy="2312110"/>
          </a:xfrm>
          <a:prstGeom prst="roundRect">
            <a:avLst>
              <a:gd name="adj" fmla="val 557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charset="0"/>
              <a:buChar char="•"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4F2276-0CE7-4CF6-B28A-0C8E4EB771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r="8828" b="1078"/>
          <a:stretch/>
        </p:blipFill>
        <p:spPr>
          <a:xfrm>
            <a:off x="3302308" y="4641527"/>
            <a:ext cx="1142795" cy="7258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2126F5-0830-4E55-929F-9F2A0D6249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22" y="4641527"/>
            <a:ext cx="1267569" cy="715549"/>
          </a:xfrm>
          <a:prstGeom prst="rect">
            <a:avLst/>
          </a:prstGeom>
        </p:spPr>
      </p:pic>
      <p:sp>
        <p:nvSpPr>
          <p:cNvPr id="10" name="圆角矩形 128">
            <a:extLst>
              <a:ext uri="{FF2B5EF4-FFF2-40B4-BE49-F238E27FC236}">
                <a16:creationId xmlns:a16="http://schemas.microsoft.com/office/drawing/2014/main" id="{93DEA0AC-C36C-4AE3-8028-E16BE5B5BEFC}"/>
              </a:ext>
            </a:extLst>
          </p:cNvPr>
          <p:cNvSpPr/>
          <p:nvPr/>
        </p:nvSpPr>
        <p:spPr bwMode="auto">
          <a:xfrm>
            <a:off x="157498" y="4274634"/>
            <a:ext cx="2880320" cy="2322718"/>
          </a:xfrm>
          <a:prstGeom prst="roundRect">
            <a:avLst>
              <a:gd name="adj" fmla="val 557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charset="0"/>
              <a:buChar char="•"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AF36FC-0998-41DE-8B5A-8C9E0EEC9633}"/>
              </a:ext>
            </a:extLst>
          </p:cNvPr>
          <p:cNvSpPr/>
          <p:nvPr/>
        </p:nvSpPr>
        <p:spPr>
          <a:xfrm>
            <a:off x="1197548" y="4287373"/>
            <a:ext cx="800219" cy="33855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lvl="1"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大模型</a:t>
            </a:r>
          </a:p>
        </p:txBody>
      </p:sp>
      <p:sp>
        <p:nvSpPr>
          <p:cNvPr id="12" name="圆角矩形 128">
            <a:extLst>
              <a:ext uri="{FF2B5EF4-FFF2-40B4-BE49-F238E27FC236}">
                <a16:creationId xmlns:a16="http://schemas.microsoft.com/office/drawing/2014/main" id="{4A1E7CC5-6B72-4035-A324-532D75C3519D}"/>
              </a:ext>
            </a:extLst>
          </p:cNvPr>
          <p:cNvSpPr/>
          <p:nvPr/>
        </p:nvSpPr>
        <p:spPr bwMode="auto">
          <a:xfrm>
            <a:off x="6131672" y="4285241"/>
            <a:ext cx="2880320" cy="2312110"/>
          </a:xfrm>
          <a:prstGeom prst="roundRect">
            <a:avLst>
              <a:gd name="adj" fmla="val 557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charset="0"/>
              <a:buChar char="•"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0690A6-2786-41E7-8340-C25BD032268A}"/>
              </a:ext>
            </a:extLst>
          </p:cNvPr>
          <p:cNvSpPr/>
          <p:nvPr/>
        </p:nvSpPr>
        <p:spPr>
          <a:xfrm>
            <a:off x="7171722" y="4287373"/>
            <a:ext cx="800219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lvl="1"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大算力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5FBB9C-06B3-4AC5-AD1B-550F119912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56" t="31447"/>
          <a:stretch>
            <a:fillRect/>
          </a:stretch>
        </p:blipFill>
        <p:spPr>
          <a:xfrm>
            <a:off x="4230324" y="2380566"/>
            <a:ext cx="985745" cy="118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149296F-869B-4BEE-A85F-5346CBFE06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47" t="31447" r="33193"/>
          <a:stretch>
            <a:fillRect/>
          </a:stretch>
        </p:blipFill>
        <p:spPr>
          <a:xfrm>
            <a:off x="2909038" y="2358530"/>
            <a:ext cx="1030039" cy="12180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AF09CB-937D-41FF-982A-95097AC7E7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86" r="67139"/>
          <a:stretch>
            <a:fillRect/>
          </a:stretch>
        </p:blipFill>
        <p:spPr>
          <a:xfrm>
            <a:off x="1571353" y="2380566"/>
            <a:ext cx="1030038" cy="121030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1DCD6BB-5341-414E-9F53-D0E1C72102F1}"/>
              </a:ext>
            </a:extLst>
          </p:cNvPr>
          <p:cNvSpPr txBox="1"/>
          <p:nvPr/>
        </p:nvSpPr>
        <p:spPr>
          <a:xfrm>
            <a:off x="1671196" y="3584620"/>
            <a:ext cx="902811" cy="307777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低层特征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7F8B9E-4D6E-4394-8DC3-8B679EA91A36}"/>
              </a:ext>
            </a:extLst>
          </p:cNvPr>
          <p:cNvGrpSpPr/>
          <p:nvPr/>
        </p:nvGrpSpPr>
        <p:grpSpPr>
          <a:xfrm>
            <a:off x="5520644" y="2380566"/>
            <a:ext cx="3386910" cy="1193697"/>
            <a:chOff x="5189059" y="2370184"/>
            <a:chExt cx="3343476" cy="114368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0A2C010-80EE-4B2A-A569-B95AF7567589}"/>
                </a:ext>
              </a:extLst>
            </p:cNvPr>
            <p:cNvSpPr/>
            <p:nvPr/>
          </p:nvSpPr>
          <p:spPr>
            <a:xfrm>
              <a:off x="5189059" y="2373771"/>
              <a:ext cx="3343476" cy="1140099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AF02F86-FD25-46D9-BFAE-7FBDCD272A60}"/>
                </a:ext>
              </a:extLst>
            </p:cNvPr>
            <p:cNvGrpSpPr/>
            <p:nvPr/>
          </p:nvGrpSpPr>
          <p:grpSpPr>
            <a:xfrm>
              <a:off x="5261662" y="2370184"/>
              <a:ext cx="3000190" cy="1064905"/>
              <a:chOff x="9202941" y="3581366"/>
              <a:chExt cx="3530570" cy="1298462"/>
            </a:xfrm>
          </p:grpSpPr>
          <p:pic>
            <p:nvPicPr>
              <p:cNvPr id="21" name="图片 20" descr="屏幕剪辑">
                <a:extLst>
                  <a:ext uri="{FF2B5EF4-FFF2-40B4-BE49-F238E27FC236}">
                    <a16:creationId xmlns:a16="http://schemas.microsoft.com/office/drawing/2014/main" id="{AB161871-DD59-49AC-BB08-133ABB0D61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077"/>
              <a:stretch>
                <a:fillRect/>
              </a:stretch>
            </p:blipFill>
            <p:spPr>
              <a:xfrm>
                <a:off x="9202941" y="3858364"/>
                <a:ext cx="1074349" cy="1021464"/>
              </a:xfrm>
              <a:prstGeom prst="rect">
                <a:avLst/>
              </a:prstGeom>
            </p:spPr>
          </p:pic>
          <p:pic>
            <p:nvPicPr>
              <p:cNvPr id="22" name="图片 21" descr="屏幕剪辑">
                <a:extLst>
                  <a:ext uri="{FF2B5EF4-FFF2-40B4-BE49-F238E27FC236}">
                    <a16:creationId xmlns:a16="http://schemas.microsoft.com/office/drawing/2014/main" id="{25D84E59-F03A-49E8-ADF4-53BCFC951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9893" y="3866122"/>
                <a:ext cx="1133618" cy="1006283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6CC9B822-088E-4433-BDEF-6A198B44CA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4080" r="1"/>
              <a:stretch>
                <a:fillRect/>
              </a:stretch>
            </p:blipFill>
            <p:spPr>
              <a:xfrm>
                <a:off x="10355700" y="3858364"/>
                <a:ext cx="1139614" cy="1014040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FEA192-2B92-41E8-BBAC-4979D6C49EB8}"/>
                  </a:ext>
                </a:extLst>
              </p:cNvPr>
              <p:cNvSpPr txBox="1"/>
              <p:nvPr/>
            </p:nvSpPr>
            <p:spPr>
              <a:xfrm>
                <a:off x="9272780" y="3589123"/>
                <a:ext cx="800219" cy="276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图像分类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7F6DACA-FA08-4E04-AD86-6CD88675060D}"/>
                  </a:ext>
                </a:extLst>
              </p:cNvPr>
              <p:cNvSpPr txBox="1"/>
              <p:nvPr/>
            </p:nvSpPr>
            <p:spPr>
              <a:xfrm>
                <a:off x="10525398" y="3585742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物体分割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F258F15-E095-4030-9647-86959F251377}"/>
                  </a:ext>
                </a:extLst>
              </p:cNvPr>
              <p:cNvSpPr txBox="1"/>
              <p:nvPr/>
            </p:nvSpPr>
            <p:spPr>
              <a:xfrm>
                <a:off x="11599892" y="3581366"/>
                <a:ext cx="954107" cy="276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关键点检测</a:t>
                </a:r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A12B8D3-BBBD-4FE5-BC58-EF2694CA2EC7}"/>
              </a:ext>
            </a:extLst>
          </p:cNvPr>
          <p:cNvSpPr txBox="1"/>
          <p:nvPr/>
        </p:nvSpPr>
        <p:spPr>
          <a:xfrm>
            <a:off x="2972651" y="3584620"/>
            <a:ext cx="902811" cy="307777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中层特征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35B3B97-CBCB-4652-8538-9D3750BC0275}"/>
              </a:ext>
            </a:extLst>
          </p:cNvPr>
          <p:cNvSpPr txBox="1"/>
          <p:nvPr/>
        </p:nvSpPr>
        <p:spPr>
          <a:xfrm>
            <a:off x="4313258" y="3576628"/>
            <a:ext cx="902811" cy="307777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高层特征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C0902A35-E98E-4131-93ED-49F3D7E03E6A}"/>
              </a:ext>
            </a:extLst>
          </p:cNvPr>
          <p:cNvSpPr/>
          <p:nvPr/>
        </p:nvSpPr>
        <p:spPr>
          <a:xfrm>
            <a:off x="5211716" y="2849244"/>
            <a:ext cx="288000" cy="2548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7409D7-31D2-4CEB-BF9D-0FBD950926A6}"/>
              </a:ext>
            </a:extLst>
          </p:cNvPr>
          <p:cNvSpPr txBox="1"/>
          <p:nvPr/>
        </p:nvSpPr>
        <p:spPr>
          <a:xfrm>
            <a:off x="6721607" y="3576625"/>
            <a:ext cx="902811" cy="307777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视觉任务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66B9A80-E274-47BB-8783-1EDE8E1349D4}"/>
              </a:ext>
            </a:extLst>
          </p:cNvPr>
          <p:cNvSpPr txBox="1"/>
          <p:nvPr/>
        </p:nvSpPr>
        <p:spPr>
          <a:xfrm>
            <a:off x="8594648" y="2813688"/>
            <a:ext cx="312906" cy="307777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…</a:t>
            </a:r>
            <a:endParaRPr lang="zh-CN" altLang="en-US" sz="1400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251954D-44D7-4885-B9C9-15641A5E15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34" r="8310"/>
          <a:stretch/>
        </p:blipFill>
        <p:spPr>
          <a:xfrm>
            <a:off x="272490" y="2380566"/>
            <a:ext cx="995590" cy="1189715"/>
          </a:xfrm>
          <a:prstGeom prst="rect">
            <a:avLst/>
          </a:prstGeom>
        </p:spPr>
      </p:pic>
      <p:sp>
        <p:nvSpPr>
          <p:cNvPr id="33" name="箭头: 右 32">
            <a:extLst>
              <a:ext uri="{FF2B5EF4-FFF2-40B4-BE49-F238E27FC236}">
                <a16:creationId xmlns:a16="http://schemas.microsoft.com/office/drawing/2014/main" id="{CF1CF606-2BFD-4EFE-ADB7-1DD6F0CFB230}"/>
              </a:ext>
            </a:extLst>
          </p:cNvPr>
          <p:cNvSpPr/>
          <p:nvPr/>
        </p:nvSpPr>
        <p:spPr>
          <a:xfrm>
            <a:off x="3943609" y="2858314"/>
            <a:ext cx="288000" cy="2548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8571B30A-2A5D-4F1F-9523-B0EAA34A91C0}"/>
              </a:ext>
            </a:extLst>
          </p:cNvPr>
          <p:cNvSpPr/>
          <p:nvPr/>
        </p:nvSpPr>
        <p:spPr>
          <a:xfrm>
            <a:off x="2621530" y="2855877"/>
            <a:ext cx="288000" cy="2548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DA3E603E-3803-4435-8E51-A63D4ACCEF21}"/>
              </a:ext>
            </a:extLst>
          </p:cNvPr>
          <p:cNvSpPr/>
          <p:nvPr/>
        </p:nvSpPr>
        <p:spPr>
          <a:xfrm>
            <a:off x="1282527" y="2855877"/>
            <a:ext cx="288000" cy="2548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24101B0-ECDF-47DC-B7D9-2D0B2B424A98}"/>
              </a:ext>
            </a:extLst>
          </p:cNvPr>
          <p:cNvSpPr txBox="1"/>
          <p:nvPr/>
        </p:nvSpPr>
        <p:spPr>
          <a:xfrm>
            <a:off x="316005" y="3584620"/>
            <a:ext cx="902811" cy="307777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输入图像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B443CAC-4EA4-4698-92F7-595A98A9C6CE}"/>
              </a:ext>
            </a:extLst>
          </p:cNvPr>
          <p:cNvSpPr/>
          <p:nvPr/>
        </p:nvSpPr>
        <p:spPr>
          <a:xfrm>
            <a:off x="4171890" y="4287373"/>
            <a:ext cx="800219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lvl="1"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大数据</a:t>
            </a:r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BCBAE1DE-8579-415C-9A40-E8931F633E92}"/>
              </a:ext>
            </a:extLst>
          </p:cNvPr>
          <p:cNvSpPr/>
          <p:nvPr/>
        </p:nvSpPr>
        <p:spPr>
          <a:xfrm flipV="1">
            <a:off x="1417637" y="3913881"/>
            <a:ext cx="360040" cy="33233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21A4B66D-2810-4D4E-B5EC-33CF8EDECE0A}"/>
              </a:ext>
            </a:extLst>
          </p:cNvPr>
          <p:cNvSpPr/>
          <p:nvPr/>
        </p:nvSpPr>
        <p:spPr>
          <a:xfrm flipV="1">
            <a:off x="4391979" y="3912253"/>
            <a:ext cx="360040" cy="332330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7E2840DE-A3B0-4A2F-95CC-CC95932FA601}"/>
              </a:ext>
            </a:extLst>
          </p:cNvPr>
          <p:cNvSpPr/>
          <p:nvPr/>
        </p:nvSpPr>
        <p:spPr>
          <a:xfrm flipV="1">
            <a:off x="7391811" y="3912253"/>
            <a:ext cx="360040" cy="33233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B8B4711-C8F8-4CDA-B85E-B6119DFF47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2" y="4660190"/>
            <a:ext cx="2746165" cy="189091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4AE49AC-0084-4868-9AED-B7D35E412414}"/>
              </a:ext>
            </a:extLst>
          </p:cNvPr>
          <p:cNvSpPr txBox="1"/>
          <p:nvPr/>
        </p:nvSpPr>
        <p:spPr>
          <a:xfrm>
            <a:off x="3280105" y="5348259"/>
            <a:ext cx="1172116" cy="43088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15M</a:t>
            </a:r>
            <a:r>
              <a:rPr lang="zh-CN" altLang="en-US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图象，</a:t>
            </a:r>
            <a:r>
              <a:rPr lang="en-US" altLang="zh-CN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22K</a:t>
            </a:r>
            <a:r>
              <a:rPr lang="zh-CN" altLang="en-US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类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490EF9A-B7B7-4487-BD2B-AE490DAF2F31}"/>
              </a:ext>
            </a:extLst>
          </p:cNvPr>
          <p:cNvSpPr txBox="1"/>
          <p:nvPr/>
        </p:nvSpPr>
        <p:spPr>
          <a:xfrm>
            <a:off x="4530163" y="5332717"/>
            <a:ext cx="1482707" cy="2616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1.9M</a:t>
            </a:r>
            <a:r>
              <a:rPr lang="zh-CN" altLang="en-US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图象，</a:t>
            </a:r>
            <a:r>
              <a:rPr lang="en-US" altLang="zh-CN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16M</a:t>
            </a:r>
            <a:r>
              <a:rPr lang="zh-CN" altLang="en-US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边框</a:t>
            </a: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D4891F5F-BE10-4EB5-A739-8DEC990C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95" y="5593996"/>
            <a:ext cx="1288164" cy="7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582F7A8C-C0ED-436C-A168-387A1757A6F7}"/>
              </a:ext>
            </a:extLst>
          </p:cNvPr>
          <p:cNvSpPr/>
          <p:nvPr/>
        </p:nvSpPr>
        <p:spPr>
          <a:xfrm>
            <a:off x="3438812" y="5854092"/>
            <a:ext cx="859530" cy="2616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zh-CN" sz="11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LAION-5B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B0EE29B-916C-495E-B04E-70B667B04BE6}"/>
              </a:ext>
            </a:extLst>
          </p:cNvPr>
          <p:cNvSpPr txBox="1"/>
          <p:nvPr/>
        </p:nvSpPr>
        <p:spPr>
          <a:xfrm>
            <a:off x="3232476" y="6321913"/>
            <a:ext cx="1282457" cy="2616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5.8B</a:t>
            </a:r>
            <a:r>
              <a:rPr lang="zh-CN" altLang="en-US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图象</a:t>
            </a:r>
            <a:r>
              <a:rPr lang="en-US" altLang="zh-CN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文本对</a:t>
            </a:r>
          </a:p>
        </p:txBody>
      </p:sp>
      <p:pic>
        <p:nvPicPr>
          <p:cNvPr id="47" name="Picture 12">
            <a:extLst>
              <a:ext uri="{FF2B5EF4-FFF2-40B4-BE49-F238E27FC236}">
                <a16:creationId xmlns:a16="http://schemas.microsoft.com/office/drawing/2014/main" id="{7143BF49-8165-4F64-BC19-511E08792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09" y="5555136"/>
            <a:ext cx="1386448" cy="87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C1544F7B-FF2D-4C9D-934E-1783FB10D2AA}"/>
              </a:ext>
            </a:extLst>
          </p:cNvPr>
          <p:cNvSpPr txBox="1"/>
          <p:nvPr/>
        </p:nvSpPr>
        <p:spPr>
          <a:xfrm>
            <a:off x="4625887" y="6324212"/>
            <a:ext cx="1282457" cy="2616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136M</a:t>
            </a:r>
            <a:r>
              <a:rPr lang="zh-CN" altLang="en-US" sz="11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视频片段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EEF101-C091-4004-BAF4-EA7390C9A837}"/>
              </a:ext>
            </a:extLst>
          </p:cNvPr>
          <p:cNvSpPr/>
          <p:nvPr/>
        </p:nvSpPr>
        <p:spPr>
          <a:xfrm>
            <a:off x="4758660" y="5848060"/>
            <a:ext cx="976550" cy="2616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altLang="zh-CN" sz="11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HowTo100M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87F2BC9C-AA75-4D2D-87EC-4AF9D63162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1" y="4665260"/>
            <a:ext cx="2716229" cy="187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104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0DF25-067F-42FF-8593-7EBCCB0D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基于生成式的自监督表征学习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C7EE8-2F0D-460A-A85C-0F9E02F58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MAE</a:t>
            </a:r>
            <a:r>
              <a:rPr lang="zh-CN" altLang="en-US" dirty="0"/>
              <a:t>：</a:t>
            </a:r>
            <a:r>
              <a:rPr lang="en-US" altLang="zh-CN" sz="2400" b="0" i="0" dirty="0">
                <a:solidFill>
                  <a:srgbClr val="222222"/>
                </a:solidFill>
                <a:effectLst/>
              </a:rPr>
              <a:t>Masked autoencoders 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随机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mask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掉图片中的一些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，通过自编码器去重建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缺失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patch</a:t>
            </a: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非对称编码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-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解码结构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2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在编码器阶段，仅将未被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mask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掉的图片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作为输入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2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在解码器阶段，将编码器输出的隐变量和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mask token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共同作为输入，去重建完成的图片</a:t>
            </a:r>
            <a:endParaRPr lang="en-US" altLang="zh-CN" dirty="0">
              <a:solidFill>
                <a:srgbClr val="191B1F"/>
              </a:solidFill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B9F01-30FE-413C-9D49-5B8FDE17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99AAD-5249-4E7B-9A1D-136757D2BCD0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AF34F1-6980-4434-8BC5-A7673D6F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3EB3-6765-450E-B01A-6DEBCE0BE374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78578-36BE-442E-A6B9-1FAB4302B761}"/>
              </a:ext>
            </a:extLst>
          </p:cNvPr>
          <p:cNvSpPr txBox="1"/>
          <p:nvPr/>
        </p:nvSpPr>
        <p:spPr>
          <a:xfrm>
            <a:off x="1609622" y="6549313"/>
            <a:ext cx="6173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He K, Chen X,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</a:rPr>
              <a:t>Xie</a:t>
            </a:r>
            <a:r>
              <a:rPr lang="en-US" altLang="zh-CN" sz="1200" b="0" i="0" dirty="0">
                <a:solidFill>
                  <a:srgbClr val="222222"/>
                </a:solidFill>
                <a:effectLst/>
              </a:rPr>
              <a:t> S, et al. Masked autoencoders are scalable vision learners[C]//CVPR, 2022.</a:t>
            </a:r>
            <a:endParaRPr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306D8E-7752-4C7E-8F1C-AF825632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62" y="3429000"/>
            <a:ext cx="7049038" cy="31070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5AA794-FAA3-4174-965B-ED86DB80883C}"/>
              </a:ext>
            </a:extLst>
          </p:cNvPr>
          <p:cNvSpPr txBox="1"/>
          <p:nvPr/>
        </p:nvSpPr>
        <p:spPr>
          <a:xfrm>
            <a:off x="2754823" y="3415743"/>
            <a:ext cx="290329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44000" indent="-144000" defTabSz="684000">
              <a:buFont typeface="Arial" panose="020B0604020202020204" pitchFamily="34" charset="0"/>
              <a:buChar char="•"/>
            </a:pPr>
            <a:r>
              <a:rPr lang="zh-CN" altLang="en-US" sz="1400" dirty="0"/>
              <a:t>图像中的信息冗余远高于语言</a:t>
            </a:r>
            <a:endParaRPr lang="en-US" altLang="zh-CN" sz="1400" dirty="0"/>
          </a:p>
          <a:p>
            <a:pPr marL="144000" indent="-144000" defTabSz="684000">
              <a:buFont typeface="Arial" panose="020B0604020202020204" pitchFamily="34" charset="0"/>
              <a:buChar char="•"/>
            </a:pPr>
            <a:r>
              <a:rPr lang="zh-CN" altLang="en-US" sz="1400" dirty="0"/>
              <a:t>基于应用来选择合适的</a:t>
            </a:r>
            <a:r>
              <a:rPr lang="en-US" altLang="zh-CN" sz="1400" dirty="0"/>
              <a:t>mask</a:t>
            </a:r>
            <a:r>
              <a:rPr lang="zh-CN" altLang="en-US" sz="1400" dirty="0"/>
              <a:t>比例</a:t>
            </a:r>
          </a:p>
        </p:txBody>
      </p:sp>
    </p:spTree>
    <p:extLst>
      <p:ext uri="{BB962C8B-B14F-4D97-AF65-F5344CB8AC3E}">
        <p14:creationId xmlns:p14="http://schemas.microsoft.com/office/powerpoint/2010/main" val="7735864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38464-731F-4C37-B098-E657FAD6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深度表征学习：分类概览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EDAC8-D025-461E-BBD6-BF7AAEA89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1474749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深度表征学习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包括：</a:t>
            </a:r>
            <a:r>
              <a:rPr lang="zh-CN" altLang="en-US" b="1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全监督学习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b="1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自监督学习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、半监督学习、弱监督学习等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此外还包含一类特殊的</a:t>
            </a:r>
            <a:r>
              <a:rPr lang="zh-CN" altLang="en-US" b="1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深度生成模型</a:t>
            </a:r>
            <a:endParaRPr lang="en-US" altLang="zh-CN" b="1" dirty="0">
              <a:solidFill>
                <a:srgbClr val="0066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99647-1566-4B9E-B70B-BA204183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99AAD-5249-4E7B-9A1D-136757D2BCD0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E22C5F-B45A-44C9-BBC7-B5A34647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3EB3-6765-450E-B01A-6DEBCE0BE374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C0A954-6F49-4EC7-BFCC-9B49439395CE}"/>
              </a:ext>
            </a:extLst>
          </p:cNvPr>
          <p:cNvSpPr txBox="1"/>
          <p:nvPr/>
        </p:nvSpPr>
        <p:spPr>
          <a:xfrm>
            <a:off x="702618" y="2837053"/>
            <a:ext cx="2165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全监督表征学习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A2F1F0-FFF3-4D7F-BB1E-8B18C7368769}"/>
              </a:ext>
            </a:extLst>
          </p:cNvPr>
          <p:cNvSpPr txBox="1"/>
          <p:nvPr/>
        </p:nvSpPr>
        <p:spPr>
          <a:xfrm>
            <a:off x="6911660" y="2837053"/>
            <a:ext cx="1606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9A1E7F-571E-491A-8A4F-5706D557531F}"/>
              </a:ext>
            </a:extLst>
          </p:cNvPr>
          <p:cNvSpPr txBox="1"/>
          <p:nvPr/>
        </p:nvSpPr>
        <p:spPr>
          <a:xfrm>
            <a:off x="727632" y="3288560"/>
            <a:ext cx="211572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50" dirty="0"/>
              <a:t>侧重于网络模型的设计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64A0A3-6AF1-4054-9897-EC2A70738B06}"/>
              </a:ext>
            </a:extLst>
          </p:cNvPr>
          <p:cNvSpPr/>
          <p:nvPr/>
        </p:nvSpPr>
        <p:spPr>
          <a:xfrm>
            <a:off x="548382" y="3240790"/>
            <a:ext cx="2480506" cy="261330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9D09E2-6F9B-4B30-B10A-1412AB128DE1}"/>
              </a:ext>
            </a:extLst>
          </p:cNvPr>
          <p:cNvSpPr/>
          <p:nvPr/>
        </p:nvSpPr>
        <p:spPr>
          <a:xfrm>
            <a:off x="6553657" y="3240790"/>
            <a:ext cx="2322251" cy="261330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6B2F2D-9548-453F-BA6C-0C28C5FDE93E}"/>
              </a:ext>
            </a:extLst>
          </p:cNvPr>
          <p:cNvSpPr/>
          <p:nvPr/>
        </p:nvSpPr>
        <p:spPr>
          <a:xfrm>
            <a:off x="6606787" y="3288560"/>
            <a:ext cx="22621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隐式学习联合概率密度分布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3AB98F-38B4-4CC8-BB80-3E7B5E09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20" y="3721966"/>
            <a:ext cx="1885172" cy="8843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4838A8-3564-4F6A-9849-AAFFF229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11" y="4843519"/>
            <a:ext cx="1835905" cy="81769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AC3A1C-2AF8-455E-9B1C-6A3B57C805B6}"/>
              </a:ext>
            </a:extLst>
          </p:cNvPr>
          <p:cNvSpPr txBox="1"/>
          <p:nvPr/>
        </p:nvSpPr>
        <p:spPr>
          <a:xfrm>
            <a:off x="3590286" y="2837053"/>
            <a:ext cx="246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自监督表征学习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47FA91-6E70-4004-9429-28DD739EB31D}"/>
              </a:ext>
            </a:extLst>
          </p:cNvPr>
          <p:cNvSpPr txBox="1"/>
          <p:nvPr/>
        </p:nvSpPr>
        <p:spPr>
          <a:xfrm>
            <a:off x="3774979" y="3272415"/>
            <a:ext cx="204638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侧重于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Pretext Task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0B9F59-029C-4494-9F39-6D90A750965A}"/>
              </a:ext>
            </a:extLst>
          </p:cNvPr>
          <p:cNvSpPr/>
          <p:nvPr/>
        </p:nvSpPr>
        <p:spPr>
          <a:xfrm>
            <a:off x="3644210" y="3240790"/>
            <a:ext cx="2354094" cy="2613301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22E84D-019D-4AA7-AA65-BBBDE75B270D}"/>
              </a:ext>
            </a:extLst>
          </p:cNvPr>
          <p:cNvGrpSpPr/>
          <p:nvPr/>
        </p:nvGrpSpPr>
        <p:grpSpPr>
          <a:xfrm>
            <a:off x="4390380" y="3706776"/>
            <a:ext cx="766837" cy="787213"/>
            <a:chOff x="5276341" y="3432937"/>
            <a:chExt cx="1022449" cy="1049617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3B36275-AEA7-4D79-A741-7DDF03D6C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19" t="12422" r="36337" b="57324"/>
            <a:stretch>
              <a:fillRect/>
            </a:stretch>
          </p:blipFill>
          <p:spPr>
            <a:xfrm>
              <a:off x="5276341" y="3502080"/>
              <a:ext cx="834810" cy="980474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2660AA1-0E0E-4722-81D8-5D39190216CB}"/>
                </a:ext>
              </a:extLst>
            </p:cNvPr>
            <p:cNvSpPr/>
            <p:nvPr/>
          </p:nvSpPr>
          <p:spPr>
            <a:xfrm rot="5400000">
              <a:off x="5696189" y="3879953"/>
              <a:ext cx="1049617" cy="1555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750" dirty="0"/>
                <a:t>Representation</a:t>
              </a:r>
              <a:endParaRPr lang="zh-CN" altLang="en-US" sz="750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958B4ED-A5E5-4A60-890A-FEF291418EFE}"/>
              </a:ext>
            </a:extLst>
          </p:cNvPr>
          <p:cNvGrpSpPr/>
          <p:nvPr/>
        </p:nvGrpSpPr>
        <p:grpSpPr>
          <a:xfrm>
            <a:off x="3742793" y="3836204"/>
            <a:ext cx="626584" cy="619520"/>
            <a:chOff x="4424537" y="3500118"/>
            <a:chExt cx="835445" cy="826027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70DDE4C-5C8D-4DFA-A23B-BFEC4921A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8084" y="3960124"/>
              <a:ext cx="362241" cy="36602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C3E9069-D0C8-418A-894E-945024085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3574" y="3500118"/>
              <a:ext cx="396408" cy="36602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8883337-6EB7-4D58-8E33-40DDB24A3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4537" y="3718529"/>
              <a:ext cx="399563" cy="366021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E1B336F-0E0B-44C9-A3D8-44CF7AF95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1665" y="5189258"/>
            <a:ext cx="360068" cy="329709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ABEF9F43-1840-43FE-B2C5-500138D306E2}"/>
              </a:ext>
            </a:extLst>
          </p:cNvPr>
          <p:cNvGrpSpPr/>
          <p:nvPr/>
        </p:nvGrpSpPr>
        <p:grpSpPr>
          <a:xfrm>
            <a:off x="5258617" y="4035848"/>
            <a:ext cx="164207" cy="100235"/>
            <a:chOff x="6757839" y="3785975"/>
            <a:chExt cx="218943" cy="133647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0547F2D-5B26-4DF8-8314-AD39810480F0}"/>
                </a:ext>
              </a:extLst>
            </p:cNvPr>
            <p:cNvCxnSpPr/>
            <p:nvPr/>
          </p:nvCxnSpPr>
          <p:spPr>
            <a:xfrm>
              <a:off x="6760782" y="3785975"/>
              <a:ext cx="21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127B5D57-1E2C-41C0-9717-1A35DA64219A}"/>
                </a:ext>
              </a:extLst>
            </p:cNvPr>
            <p:cNvCxnSpPr/>
            <p:nvPr/>
          </p:nvCxnSpPr>
          <p:spPr>
            <a:xfrm rot="10800000">
              <a:off x="6757839" y="3919622"/>
              <a:ext cx="21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56BB30C-7181-4265-8B8B-9F8B081A99EA}"/>
              </a:ext>
            </a:extLst>
          </p:cNvPr>
          <p:cNvSpPr/>
          <p:nvPr/>
        </p:nvSpPr>
        <p:spPr>
          <a:xfrm>
            <a:off x="5519819" y="3942973"/>
            <a:ext cx="408344" cy="323165"/>
          </a:xfrm>
          <a:prstGeom prst="roundRect">
            <a:avLst/>
          </a:prstGeom>
          <a:solidFill>
            <a:srgbClr val="FDF9DA"/>
          </a:solidFill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 b="1" dirty="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D55DC17-B76B-4CE8-99C5-86F574E268BE}"/>
              </a:ext>
            </a:extLst>
          </p:cNvPr>
          <p:cNvSpPr txBox="1"/>
          <p:nvPr/>
        </p:nvSpPr>
        <p:spPr>
          <a:xfrm>
            <a:off x="5463584" y="3726674"/>
            <a:ext cx="5998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25" b="1" dirty="0">
                <a:solidFill>
                  <a:srgbClr val="FF0000"/>
                </a:solidFill>
              </a:rPr>
              <a:t>No Label</a:t>
            </a:r>
            <a:endParaRPr lang="zh-CN" altLang="en-US" sz="825" b="1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F43EEBD-B523-4D31-A0D1-87308F22E437}"/>
              </a:ext>
            </a:extLst>
          </p:cNvPr>
          <p:cNvSpPr/>
          <p:nvPr/>
        </p:nvSpPr>
        <p:spPr>
          <a:xfrm>
            <a:off x="5468152" y="3945930"/>
            <a:ext cx="511680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25" b="1" dirty="0"/>
              <a:t>Pretext</a:t>
            </a:r>
          </a:p>
          <a:p>
            <a:pPr algn="ctr"/>
            <a:r>
              <a:rPr lang="en-US" altLang="zh-CN" sz="825" b="1" dirty="0"/>
              <a:t>Task</a:t>
            </a:r>
            <a:endParaRPr lang="zh-CN" altLang="en-US" sz="825" b="1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49D63CE-A3BB-48BF-9B93-C02BD341A7B1}"/>
              </a:ext>
            </a:extLst>
          </p:cNvPr>
          <p:cNvGrpSpPr/>
          <p:nvPr/>
        </p:nvGrpSpPr>
        <p:grpSpPr>
          <a:xfrm>
            <a:off x="4326087" y="4930705"/>
            <a:ext cx="766837" cy="787213"/>
            <a:chOff x="5276341" y="3432937"/>
            <a:chExt cx="1022449" cy="1049617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821A742-0DE7-4BC9-BBC5-1B8A83A6F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19" t="12422" r="36337" b="57324"/>
            <a:stretch>
              <a:fillRect/>
            </a:stretch>
          </p:blipFill>
          <p:spPr>
            <a:xfrm>
              <a:off x="5276341" y="3502080"/>
              <a:ext cx="834810" cy="980474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B47A851-2EB6-4E40-B627-B1BE52CE3DB0}"/>
                </a:ext>
              </a:extLst>
            </p:cNvPr>
            <p:cNvSpPr/>
            <p:nvPr/>
          </p:nvSpPr>
          <p:spPr>
            <a:xfrm rot="5400000">
              <a:off x="5696189" y="3879953"/>
              <a:ext cx="1049617" cy="1555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750" dirty="0"/>
                <a:t>Representation</a:t>
              </a:r>
              <a:endParaRPr lang="zh-CN" altLang="en-US" sz="750" dirty="0"/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275C28BC-511D-40AD-BA37-6438F4CF8A8A}"/>
              </a:ext>
            </a:extLst>
          </p:cNvPr>
          <p:cNvSpPr/>
          <p:nvPr/>
        </p:nvSpPr>
        <p:spPr>
          <a:xfrm rot="5400000">
            <a:off x="4899781" y="5265315"/>
            <a:ext cx="570155" cy="116689"/>
          </a:xfrm>
          <a:prstGeom prst="rect">
            <a:avLst/>
          </a:prstGeom>
          <a:solidFill>
            <a:srgbClr val="209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Classifier</a:t>
            </a:r>
            <a:endParaRPr lang="zh-CN" altLang="en-US" sz="75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F1F53E0-4D13-44C5-8693-25329FE09D0E}"/>
              </a:ext>
            </a:extLst>
          </p:cNvPr>
          <p:cNvGrpSpPr/>
          <p:nvPr/>
        </p:nvGrpSpPr>
        <p:grpSpPr>
          <a:xfrm>
            <a:off x="5285491" y="5240440"/>
            <a:ext cx="164207" cy="100235"/>
            <a:chOff x="6757839" y="3785975"/>
            <a:chExt cx="218943" cy="133647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1CF71E4A-B860-4ED0-91AD-3BCF5B807B0B}"/>
                </a:ext>
              </a:extLst>
            </p:cNvPr>
            <p:cNvCxnSpPr/>
            <p:nvPr/>
          </p:nvCxnSpPr>
          <p:spPr>
            <a:xfrm>
              <a:off x="6760782" y="3785975"/>
              <a:ext cx="21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8566D65B-E42B-4D80-9F1F-E5A6324A8380}"/>
                </a:ext>
              </a:extLst>
            </p:cNvPr>
            <p:cNvCxnSpPr/>
            <p:nvPr/>
          </p:nvCxnSpPr>
          <p:spPr>
            <a:xfrm rot="10800000">
              <a:off x="6757839" y="3919622"/>
              <a:ext cx="21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8686642-5F3A-4DE3-AEAC-FAA286E42424}"/>
              </a:ext>
            </a:extLst>
          </p:cNvPr>
          <p:cNvGrpSpPr/>
          <p:nvPr/>
        </p:nvGrpSpPr>
        <p:grpSpPr>
          <a:xfrm>
            <a:off x="5481469" y="5149942"/>
            <a:ext cx="453970" cy="269817"/>
            <a:chOff x="6835300" y="5272721"/>
            <a:chExt cx="605293" cy="359756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B1E3FE57-62C7-46D3-B33B-D69A9D948937}"/>
                </a:ext>
              </a:extLst>
            </p:cNvPr>
            <p:cNvSpPr/>
            <p:nvPr/>
          </p:nvSpPr>
          <p:spPr>
            <a:xfrm>
              <a:off x="6865717" y="5272721"/>
              <a:ext cx="544458" cy="359756"/>
            </a:xfrm>
            <a:prstGeom prst="roundRect">
              <a:avLst/>
            </a:prstGeom>
            <a:solidFill>
              <a:srgbClr val="FDF9DA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349255B-06F4-4B01-B9C8-25574C5A9836}"/>
                </a:ext>
              </a:extLst>
            </p:cNvPr>
            <p:cNvSpPr/>
            <p:nvPr/>
          </p:nvSpPr>
          <p:spPr>
            <a:xfrm>
              <a:off x="6835300" y="5321794"/>
              <a:ext cx="605293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25" b="1" dirty="0"/>
                <a:t>Horse</a:t>
              </a:r>
              <a:endParaRPr lang="zh-CN" altLang="en-US" sz="825" b="1" dirty="0"/>
            </a:p>
          </p:txBody>
        </p:sp>
      </p:grp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0C6B6BA-E11E-4E15-9F28-48F69630D25E}"/>
              </a:ext>
            </a:extLst>
          </p:cNvPr>
          <p:cNvCxnSpPr/>
          <p:nvPr/>
        </p:nvCxnSpPr>
        <p:spPr>
          <a:xfrm>
            <a:off x="4597931" y="4544669"/>
            <a:ext cx="0" cy="32400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BFEEAE3-2A17-49D6-BCA2-17F126888E60}"/>
              </a:ext>
            </a:extLst>
          </p:cNvPr>
          <p:cNvCxnSpPr/>
          <p:nvPr/>
        </p:nvCxnSpPr>
        <p:spPr>
          <a:xfrm>
            <a:off x="4797956" y="4544669"/>
            <a:ext cx="0" cy="32400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730D515-0AD7-4D8C-93D4-EA02692E345A}"/>
              </a:ext>
            </a:extLst>
          </p:cNvPr>
          <p:cNvCxnSpPr/>
          <p:nvPr/>
        </p:nvCxnSpPr>
        <p:spPr>
          <a:xfrm>
            <a:off x="4997981" y="4544669"/>
            <a:ext cx="0" cy="32400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139D6D3D-053E-423C-8D30-A13B1F717E7B}"/>
              </a:ext>
            </a:extLst>
          </p:cNvPr>
          <p:cNvSpPr txBox="1"/>
          <p:nvPr/>
        </p:nvSpPr>
        <p:spPr>
          <a:xfrm>
            <a:off x="3752833" y="357530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Pretrain</a:t>
            </a:r>
            <a:endParaRPr lang="zh-CN" altLang="en-US" sz="9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47D030E-1558-49E7-A9A3-29EC95E67254}"/>
              </a:ext>
            </a:extLst>
          </p:cNvPr>
          <p:cNvSpPr txBox="1"/>
          <p:nvPr/>
        </p:nvSpPr>
        <p:spPr>
          <a:xfrm>
            <a:off x="3736553" y="4856559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Finetune</a:t>
            </a:r>
            <a:endParaRPr lang="zh-CN" altLang="en-US" sz="900" b="1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CDE6E50-BE60-4698-A762-3F748266DDFF}"/>
              </a:ext>
            </a:extLst>
          </p:cNvPr>
          <p:cNvGrpSpPr/>
          <p:nvPr/>
        </p:nvGrpSpPr>
        <p:grpSpPr>
          <a:xfrm>
            <a:off x="7079034" y="3651735"/>
            <a:ext cx="1271496" cy="2121728"/>
            <a:chOff x="8897364" y="3359550"/>
            <a:chExt cx="1695328" cy="2828970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0A692AA-1DEC-4AF5-9731-6361C1737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97364" y="5073575"/>
              <a:ext cx="1695328" cy="1114945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67E44F40-C443-4D6A-80B8-F868D2A0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3062" y="3359550"/>
              <a:ext cx="1463933" cy="1112589"/>
            </a:xfrm>
            <a:prstGeom prst="rect">
              <a:avLst/>
            </a:prstGeom>
          </p:spPr>
        </p:pic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2D04C64-18B8-4465-85CF-7B424648A4B3}"/>
                </a:ext>
              </a:extLst>
            </p:cNvPr>
            <p:cNvCxnSpPr/>
            <p:nvPr/>
          </p:nvCxnSpPr>
          <p:spPr>
            <a:xfrm>
              <a:off x="9745028" y="4569179"/>
              <a:ext cx="0" cy="4121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BFEA233-C6CD-46FC-864E-36B563EEDB8F}"/>
                </a:ext>
              </a:extLst>
            </p:cNvPr>
            <p:cNvSpPr txBox="1"/>
            <p:nvPr/>
          </p:nvSpPr>
          <p:spPr>
            <a:xfrm>
              <a:off x="9688755" y="4632372"/>
              <a:ext cx="759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50" b="1" dirty="0"/>
                <a:t>密度估计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6165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3F248-D523-47F3-8364-EB6FB16F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全监督表征学习 </a:t>
            </a:r>
            <a:r>
              <a:rPr lang="en-US" altLang="zh-CN" dirty="0"/>
              <a:t>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DD8216-8277-49BE-9B97-655601687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的表征学习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6A9EA-8CC9-4EA1-8184-976AA256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99AAD-5249-4E7B-9A1D-136757D2BCD0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96CFE0-FB46-40A1-BD37-8A3CBE5E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3EB3-6765-450E-B01A-6DEBCE0BE374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BE2E6A-DC29-43AF-9B2E-734797160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6" y="2333915"/>
            <a:ext cx="2101171" cy="5938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A146CE-BE0B-49D0-9BDD-25C990DA9C44}"/>
              </a:ext>
            </a:extLst>
          </p:cNvPr>
          <p:cNvSpPr/>
          <p:nvPr/>
        </p:nvSpPr>
        <p:spPr>
          <a:xfrm>
            <a:off x="668433" y="2991881"/>
            <a:ext cx="217331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1998</a:t>
            </a:r>
          </a:p>
          <a:p>
            <a:pPr algn="ctr"/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早期利用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进行字符识别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689279-BC90-40D0-A47B-28C71CC526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40" y="2360486"/>
            <a:ext cx="2173317" cy="6801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BD0C557-88E7-42DE-8BCC-26ECE37FDB90}"/>
              </a:ext>
            </a:extLst>
          </p:cNvPr>
          <p:cNvSpPr/>
          <p:nvPr/>
        </p:nvSpPr>
        <p:spPr>
          <a:xfrm>
            <a:off x="3175169" y="2978519"/>
            <a:ext cx="3067859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2012</a:t>
            </a:r>
          </a:p>
          <a:p>
            <a:pPr algn="ctr"/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大规模图像分类任务中展现了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的实力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8A1A4B-C8F7-448E-9A90-159328A868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45" y="2252838"/>
            <a:ext cx="1309709" cy="73731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7B50E2B-9111-4786-B996-E28CD2889411}"/>
              </a:ext>
            </a:extLst>
          </p:cNvPr>
          <p:cNvSpPr/>
          <p:nvPr/>
        </p:nvSpPr>
        <p:spPr>
          <a:xfrm>
            <a:off x="6607741" y="2996042"/>
            <a:ext cx="217331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VGG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2014</a:t>
            </a:r>
          </a:p>
          <a:p>
            <a:pPr algn="ctr"/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层的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网络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F77289-044E-4294-A7A3-3BADA14613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5" y="3735348"/>
            <a:ext cx="1632192" cy="83570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921624-4F7F-4CFF-96D6-1DE9CB554B17}"/>
              </a:ext>
            </a:extLst>
          </p:cNvPr>
          <p:cNvSpPr/>
          <p:nvPr/>
        </p:nvSpPr>
        <p:spPr>
          <a:xfrm>
            <a:off x="668433" y="4651216"/>
            <a:ext cx="217331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2014</a:t>
            </a:r>
          </a:p>
          <a:p>
            <a:pPr algn="ctr"/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层的</a:t>
            </a:r>
            <a:r>
              <a:rPr lang="zh-CN" alt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多尺度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网络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CEBB4CF-1250-4EF8-8E2B-E69811BBC8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4" t="12422"/>
          <a:stretch/>
        </p:blipFill>
        <p:spPr>
          <a:xfrm>
            <a:off x="4125156" y="3754080"/>
            <a:ext cx="1167884" cy="86553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66A4AC1-4747-48D4-88C7-A94A0B2BFE8D}"/>
              </a:ext>
            </a:extLst>
          </p:cNvPr>
          <p:cNvSpPr/>
          <p:nvPr/>
        </p:nvSpPr>
        <p:spPr>
          <a:xfrm>
            <a:off x="3281066" y="4641405"/>
            <a:ext cx="285606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</a:p>
          <a:p>
            <a:pPr algn="ctr"/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引入</a:t>
            </a:r>
            <a:r>
              <a:rPr lang="en-US" altLang="zh-CN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</a:t>
            </a:r>
            <a:r>
              <a:rPr lang="zh-CN" alt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机制搭建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152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层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网络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0352099-7080-4C6C-A87D-53D7C1407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08" y="3810009"/>
            <a:ext cx="1251183" cy="91122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6D4F940-69BB-4F78-A634-9E6E6529AB8D}"/>
              </a:ext>
            </a:extLst>
          </p:cNvPr>
          <p:cNvSpPr/>
          <p:nvPr/>
        </p:nvSpPr>
        <p:spPr>
          <a:xfrm>
            <a:off x="6339243" y="4641180"/>
            <a:ext cx="271031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DenseNet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</a:p>
          <a:p>
            <a:pPr algn="ctr"/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引入</a:t>
            </a:r>
            <a:r>
              <a:rPr lang="en-US" altLang="zh-CN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zh-CN" alt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搭建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264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层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网络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42B223A-5D9B-4637-9650-BA7B3C1C4A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477"/>
          <a:stretch/>
        </p:blipFill>
        <p:spPr>
          <a:xfrm>
            <a:off x="901565" y="5388212"/>
            <a:ext cx="1707052" cy="66283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E627D1E-F4E6-424F-9727-4FC1F6A153B8}"/>
              </a:ext>
            </a:extLst>
          </p:cNvPr>
          <p:cNvSpPr/>
          <p:nvPr/>
        </p:nvSpPr>
        <p:spPr>
          <a:xfrm>
            <a:off x="559175" y="6051048"/>
            <a:ext cx="239183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MobileNet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</a:p>
          <a:p>
            <a:pPr algn="ctr"/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利用深度可分离卷积设计</a:t>
            </a:r>
            <a:r>
              <a:rPr lang="zh-CN" alt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轻量化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网络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1927F74-7C3E-4A26-9C1A-178B9E99A50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7"/>
          <a:stretch/>
        </p:blipFill>
        <p:spPr>
          <a:xfrm>
            <a:off x="3484400" y="5438771"/>
            <a:ext cx="2449396" cy="6744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A57DBED-CAAD-41B4-B8F9-B491120C8165}"/>
              </a:ext>
            </a:extLst>
          </p:cNvPr>
          <p:cNvSpPr/>
          <p:nvPr/>
        </p:nvSpPr>
        <p:spPr>
          <a:xfrm>
            <a:off x="3513182" y="6051048"/>
            <a:ext cx="239183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</a:p>
          <a:p>
            <a:pPr algn="ctr"/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在网络设计中引入</a:t>
            </a:r>
            <a:r>
              <a:rPr lang="zh-CN" alt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注意力机制</a:t>
            </a:r>
            <a:endParaRPr lang="en-US" altLang="zh-CN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73BDE28-9969-4108-8245-163B9991FC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940" y="5305929"/>
            <a:ext cx="1634919" cy="80730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FADE0B3-4CB5-46A3-AAD5-4B2E80D6D3E3}"/>
              </a:ext>
            </a:extLst>
          </p:cNvPr>
          <p:cNvSpPr/>
          <p:nvPr/>
        </p:nvSpPr>
        <p:spPr>
          <a:xfrm>
            <a:off x="6498483" y="6054758"/>
            <a:ext cx="239183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HRNet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</a:p>
          <a:p>
            <a:pPr algn="ctr"/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在网络设计中保持</a:t>
            </a:r>
            <a:r>
              <a:rPr lang="zh-CN" alt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高分辨率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表征</a:t>
            </a:r>
            <a:endParaRPr lang="en-US" altLang="zh-CN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393899-81B9-49D7-A244-72ED2EA08D0D}"/>
              </a:ext>
            </a:extLst>
          </p:cNvPr>
          <p:cNvSpPr txBox="1"/>
          <p:nvPr/>
        </p:nvSpPr>
        <p:spPr>
          <a:xfrm>
            <a:off x="2918625" y="1696210"/>
            <a:ext cx="3758723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卷积神经网络结构设计探索历程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71454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8138D-B358-4A34-97BC-CBDEF9CA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全监督表征学习 </a:t>
            </a:r>
            <a:r>
              <a:rPr lang="en-US" altLang="zh-CN" dirty="0"/>
              <a:t>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A4575-F6F0-4F0E-B2CD-9DBDA6927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的表征学习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的核心技术：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AEB07-652D-482A-9CE9-01151CB2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99AAD-5249-4E7B-9A1D-136757D2BCD0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3253A8-C8EF-43AD-91DC-E34ED92A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3EB3-6765-450E-B01A-6DEBCE0BE374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C702EB-E87B-495B-A408-25B95B085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06" y="2782610"/>
            <a:ext cx="801569" cy="15397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2A7E85-D585-4DA5-8A7D-21E7409A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6" y="2990069"/>
            <a:ext cx="3522381" cy="106253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BE2F168-C54E-428A-9430-C3AE2BEAB0E3}"/>
              </a:ext>
            </a:extLst>
          </p:cNvPr>
          <p:cNvGrpSpPr/>
          <p:nvPr/>
        </p:nvGrpSpPr>
        <p:grpSpPr>
          <a:xfrm>
            <a:off x="648705" y="5124048"/>
            <a:ext cx="3517310" cy="352790"/>
            <a:chOff x="6837056" y="2506676"/>
            <a:chExt cx="4689746" cy="470387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93FCC7E-512E-4779-AFEE-5512A879B60E}"/>
                </a:ext>
              </a:extLst>
            </p:cNvPr>
            <p:cNvSpPr/>
            <p:nvPr/>
          </p:nvSpPr>
          <p:spPr>
            <a:xfrm>
              <a:off x="7581722" y="252295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3BF38C5-87BF-4DAC-96D0-9D0547574837}"/>
                </a:ext>
              </a:extLst>
            </p:cNvPr>
            <p:cNvSpPr/>
            <p:nvPr/>
          </p:nvSpPr>
          <p:spPr>
            <a:xfrm>
              <a:off x="9900274" y="25333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2456EF16-387C-4E5B-843A-C569F6BF1825}"/>
                </a:ext>
              </a:extLst>
            </p:cNvPr>
            <p:cNvCxnSpPr>
              <a:stCxn id="10" idx="7"/>
              <a:endCxn id="9" idx="0"/>
            </p:cNvCxnSpPr>
            <p:nvPr/>
          </p:nvCxnSpPr>
          <p:spPr>
            <a:xfrm rot="16200000" flipV="1">
              <a:off x="8768414" y="1363262"/>
              <a:ext cx="18260" cy="2337644"/>
            </a:xfrm>
            <a:prstGeom prst="curvedConnector3">
              <a:avLst>
                <a:gd name="adj1" fmla="val 1351917"/>
              </a:avLst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1D07CD-3E71-4DB4-BF1C-11A5699EABC5}"/>
                </a:ext>
              </a:extLst>
            </p:cNvPr>
            <p:cNvSpPr/>
            <p:nvPr/>
          </p:nvSpPr>
          <p:spPr>
            <a:xfrm>
              <a:off x="7015035" y="253330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26CDD84-9962-4B95-A19A-C2BB3E530FF4}"/>
                </a:ext>
              </a:extLst>
            </p:cNvPr>
            <p:cNvSpPr/>
            <p:nvPr/>
          </p:nvSpPr>
          <p:spPr>
            <a:xfrm>
              <a:off x="8994750" y="250667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FB0FE530-E208-4FB9-9072-A13C269B7065}"/>
                </a:ext>
              </a:extLst>
            </p:cNvPr>
            <p:cNvCxnSpPr>
              <a:cxnSpLocks/>
              <a:stCxn id="10" idx="0"/>
              <a:endCxn id="12" idx="0"/>
            </p:cNvCxnSpPr>
            <p:nvPr/>
          </p:nvCxnSpPr>
          <p:spPr>
            <a:xfrm rot="16200000" flipH="1" flipV="1">
              <a:off x="8484654" y="1090686"/>
              <a:ext cx="1" cy="2885239"/>
            </a:xfrm>
            <a:prstGeom prst="curvedConnector3">
              <a:avLst>
                <a:gd name="adj1" fmla="val -22860000000"/>
              </a:avLst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C16E0A1C-318B-403D-8CF9-0FF85DE9433B}"/>
                </a:ext>
              </a:extLst>
            </p:cNvPr>
            <p:cNvCxnSpPr>
              <a:cxnSpLocks/>
              <a:stCxn id="10" idx="1"/>
              <a:endCxn id="13" idx="7"/>
            </p:cNvCxnSpPr>
            <p:nvPr/>
          </p:nvCxnSpPr>
          <p:spPr>
            <a:xfrm rot="16200000" flipV="1">
              <a:off x="9461197" y="2094229"/>
              <a:ext cx="26630" cy="867340"/>
            </a:xfrm>
            <a:prstGeom prst="curvedConnector3">
              <a:avLst>
                <a:gd name="adj1" fmla="val 654754"/>
              </a:avLst>
            </a:prstGeom>
            <a:ln w="3175">
              <a:solidFill>
                <a:srgbClr val="FADB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F3FB67A-1FB0-487D-88BC-716685EA9A2F}"/>
                </a:ext>
              </a:extLst>
            </p:cNvPr>
            <p:cNvSpPr/>
            <p:nvPr/>
          </p:nvSpPr>
          <p:spPr>
            <a:xfrm>
              <a:off x="9802271" y="2612323"/>
              <a:ext cx="250005" cy="298593"/>
            </a:xfrm>
            <a:prstGeom prst="rect">
              <a:avLst/>
            </a:prstGeom>
            <a:solidFill>
              <a:srgbClr val="F7C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A9F50B-9737-401F-8EC0-4737E8AD9099}"/>
                </a:ext>
              </a:extLst>
            </p:cNvPr>
            <p:cNvSpPr/>
            <p:nvPr/>
          </p:nvSpPr>
          <p:spPr>
            <a:xfrm>
              <a:off x="7483719" y="2620601"/>
              <a:ext cx="250005" cy="298593"/>
            </a:xfrm>
            <a:prstGeom prst="rect">
              <a:avLst/>
            </a:prstGeom>
            <a:solidFill>
              <a:srgbClr val="F4B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71A7E0F-BCC0-433B-A90E-1753831C3BC5}"/>
                </a:ext>
              </a:extLst>
            </p:cNvPr>
            <p:cNvSpPr/>
            <p:nvPr/>
          </p:nvSpPr>
          <p:spPr>
            <a:xfrm>
              <a:off x="6917032" y="2612322"/>
              <a:ext cx="250005" cy="2985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966B35-3D56-49C2-94BB-AEE46402FF3B}"/>
                </a:ext>
              </a:extLst>
            </p:cNvPr>
            <p:cNvSpPr/>
            <p:nvPr/>
          </p:nvSpPr>
          <p:spPr>
            <a:xfrm>
              <a:off x="8799715" y="2624582"/>
              <a:ext cx="444747" cy="298593"/>
            </a:xfrm>
            <a:prstGeom prst="rect">
              <a:avLst/>
            </a:prstGeom>
            <a:solidFill>
              <a:srgbClr val="FDF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B498473-FDB5-4EC1-96CA-1ABB15457370}"/>
                </a:ext>
              </a:extLst>
            </p:cNvPr>
            <p:cNvSpPr txBox="1"/>
            <p:nvPr/>
          </p:nvSpPr>
          <p:spPr>
            <a:xfrm>
              <a:off x="6837056" y="2576953"/>
              <a:ext cx="4689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dirty="0"/>
                <a:t>这 头 鹿 没有 横穿 公路 因为 它 有些 害怕。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DA237F4-B48A-4B38-89EE-2B44CF242019}"/>
              </a:ext>
            </a:extLst>
          </p:cNvPr>
          <p:cNvSpPr/>
          <p:nvPr/>
        </p:nvSpPr>
        <p:spPr>
          <a:xfrm>
            <a:off x="1210218" y="4161609"/>
            <a:ext cx="21733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视频动作识别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88AF60-B069-43DF-BECD-F7ED4F292DB4}"/>
              </a:ext>
            </a:extLst>
          </p:cNvPr>
          <p:cNvSpPr/>
          <p:nvPr/>
        </p:nvSpPr>
        <p:spPr>
          <a:xfrm>
            <a:off x="1200568" y="5650343"/>
            <a:ext cx="21733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文本语义分析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7692C39-5B25-4E0E-B71F-52F9E4823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061" y="4442744"/>
            <a:ext cx="1131300" cy="1424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A6F8C88-A7EE-4726-8B77-6F1D8418203A}"/>
                  </a:ext>
                </a:extLst>
              </p:cNvPr>
              <p:cNvSpPr/>
              <p:nvPr/>
            </p:nvSpPr>
            <p:spPr>
              <a:xfrm>
                <a:off x="6165703" y="3377617"/>
                <a:ext cx="2740100" cy="640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Self-Attention</a:t>
                </a:r>
              </a:p>
              <a:p>
                <a:pPr algn="ctr"/>
                <a:r>
                  <a:rPr lang="zh-CN" altLang="en-US" sz="105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采用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05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Softmax</m:t>
                    </m:r>
                    <m:d>
                      <m:dPr>
                        <m:ctrlPr>
                          <a:rPr lang="en-US" altLang="zh-CN" sz="105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05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𝑄𝐾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05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zh-CN" sz="105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05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sz="105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，聚合</a:t>
                </a:r>
                <a:r>
                  <a:rPr lang="zh-CN" altLang="en-US" sz="105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感兴趣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的信息</a:t>
                </a:r>
                <a:endPara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A6F8C88-A7EE-4726-8B77-6F1D84182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03" y="3377617"/>
                <a:ext cx="2740100" cy="640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53E3570-BD23-4DBE-8649-4AB935250E44}"/>
              </a:ext>
            </a:extLst>
          </p:cNvPr>
          <p:cNvSpPr/>
          <p:nvPr/>
        </p:nvSpPr>
        <p:spPr>
          <a:xfrm>
            <a:off x="6358290" y="4927629"/>
            <a:ext cx="235492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Multi-Head Self Attention</a:t>
            </a:r>
          </a:p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采用多头机制，丰富注意力的</a:t>
            </a: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多样性</a:t>
            </a:r>
            <a:endParaRPr lang="en-US" altLang="zh-CN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5871F0-A3AE-4624-AEEA-E87D08886460}"/>
              </a:ext>
            </a:extLst>
          </p:cNvPr>
          <p:cNvSpPr txBox="1"/>
          <p:nvPr/>
        </p:nvSpPr>
        <p:spPr>
          <a:xfrm>
            <a:off x="1433175" y="2337463"/>
            <a:ext cx="191590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什么是注意力机制？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683E33-B75B-4D78-AFED-0F7DFB5D6647}"/>
              </a:ext>
            </a:extLst>
          </p:cNvPr>
          <p:cNvSpPr txBox="1"/>
          <p:nvPr/>
        </p:nvSpPr>
        <p:spPr>
          <a:xfrm>
            <a:off x="6015120" y="2374414"/>
            <a:ext cx="2108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如何建立注意力机制？</a:t>
            </a:r>
          </a:p>
        </p:txBody>
      </p:sp>
    </p:spTree>
    <p:extLst>
      <p:ext uri="{BB962C8B-B14F-4D97-AF65-F5344CB8AC3E}">
        <p14:creationId xmlns:p14="http://schemas.microsoft.com/office/powerpoint/2010/main" val="227062014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23E91-F960-4609-9A70-CCAD6B43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全监督表征学习 </a:t>
            </a:r>
            <a:r>
              <a:rPr lang="en-US" altLang="zh-CN" dirty="0"/>
              <a:t>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02FA2E-6281-4461-9378-D378B95E3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的表征学习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对文本和图像的表征学习统一为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D15DE2-F8F4-46B4-9EAA-64F18348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99AAD-5249-4E7B-9A1D-136757D2BCD0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64F497-851E-41EC-A667-EA810184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3EB3-6765-450E-B01A-6DEBCE0BE374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9FE661-CA7A-4628-BB1D-1B650393D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9" y="2776165"/>
            <a:ext cx="2167209" cy="30614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2FD325-662B-4B88-AB20-EFD30E5C33B2}"/>
              </a:ext>
            </a:extLst>
          </p:cNvPr>
          <p:cNvSpPr/>
          <p:nvPr/>
        </p:nvSpPr>
        <p:spPr>
          <a:xfrm>
            <a:off x="642519" y="2151853"/>
            <a:ext cx="33299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2017</a:t>
            </a:r>
          </a:p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利用全注意力机制网络处理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NLP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任务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4CF453-AE32-4603-96DB-0B9524E41D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29" y="3317512"/>
            <a:ext cx="2802801" cy="18739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AFEB5E-DDDB-4D70-BDCD-919AC17E6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2" y="3417787"/>
            <a:ext cx="780799" cy="1499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92085A-2C39-47A9-B997-EFFD385AD0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3" y="4935294"/>
            <a:ext cx="831094" cy="320048"/>
          </a:xfrm>
          <a:prstGeom prst="rect">
            <a:avLst/>
          </a:prstGeom>
        </p:spPr>
      </p:pic>
      <p:sp>
        <p:nvSpPr>
          <p:cNvPr id="11" name="右大括号 10">
            <a:extLst>
              <a:ext uri="{FF2B5EF4-FFF2-40B4-BE49-F238E27FC236}">
                <a16:creationId xmlns:a16="http://schemas.microsoft.com/office/drawing/2014/main" id="{67E83F52-35A0-419C-832B-2F857E33EC30}"/>
              </a:ext>
            </a:extLst>
          </p:cNvPr>
          <p:cNvSpPr/>
          <p:nvPr/>
        </p:nvSpPr>
        <p:spPr>
          <a:xfrm>
            <a:off x="971688" y="3417787"/>
            <a:ext cx="213524" cy="1837555"/>
          </a:xfrm>
          <a:prstGeom prst="rightBrace">
            <a:avLst>
              <a:gd name="adj1" fmla="val 33687"/>
              <a:gd name="adj2" fmla="val 73417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031782-E724-4AF9-A946-6C4C414DEEBD}"/>
              </a:ext>
            </a:extLst>
          </p:cNvPr>
          <p:cNvSpPr/>
          <p:nvPr/>
        </p:nvSpPr>
        <p:spPr>
          <a:xfrm>
            <a:off x="4993585" y="2151853"/>
            <a:ext cx="37697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Vision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2020</a:t>
            </a:r>
          </a:p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首次在大规模图像分类中使用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50E572-EED9-4774-BC49-DFE795C8BA5B}"/>
              </a:ext>
            </a:extLst>
          </p:cNvPr>
          <p:cNvSpPr/>
          <p:nvPr/>
        </p:nvSpPr>
        <p:spPr>
          <a:xfrm>
            <a:off x="124674" y="2716372"/>
            <a:ext cx="4365684" cy="3121261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D66AC4-8340-4818-908F-492140991E6A}"/>
              </a:ext>
            </a:extLst>
          </p:cNvPr>
          <p:cNvSpPr/>
          <p:nvPr/>
        </p:nvSpPr>
        <p:spPr>
          <a:xfrm>
            <a:off x="4695632" y="2716372"/>
            <a:ext cx="4365684" cy="3121261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10BC4AF-9AD8-4BF8-A89C-F82602C13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919" y="2905976"/>
            <a:ext cx="1347646" cy="6643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B0C9A4-DE97-4013-8BFC-4B4677F94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919" y="3678895"/>
            <a:ext cx="1331720" cy="6348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B98133-E8F3-496C-A5A4-634F53999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1189" y="2939121"/>
            <a:ext cx="1159303" cy="12285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1C736B7-D79B-4F6F-8175-045E3DDD58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1025" y="4398789"/>
            <a:ext cx="1159302" cy="12992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8B3BCEF-DC16-45D4-92EA-DC5893C6F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588" y="4385879"/>
            <a:ext cx="1326051" cy="6123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3C420CF-CAEB-4A60-9116-E3C77CECFC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2918" y="5070423"/>
            <a:ext cx="1347646" cy="62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247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8BAAA-8D6A-4DC0-8A96-33A3F7FD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0AC4BA-FD7A-42CF-9C39-E687624CD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5185435"/>
          </a:xfrm>
        </p:spPr>
        <p:txBody>
          <a:bodyPr/>
          <a:lstStyle/>
          <a:p>
            <a:r>
              <a:rPr lang="zh-CN" altLang="en-US" dirty="0"/>
              <a:t>自监督学习的研究动机</a:t>
            </a:r>
            <a:endParaRPr lang="en-US" altLang="zh-CN" dirty="0"/>
          </a:p>
          <a:p>
            <a:pPr lvl="1"/>
            <a:r>
              <a:rPr lang="zh-CN" altLang="en-US" dirty="0"/>
              <a:t>深度神经网络参数规模大，依赖大规模数据进行训练优化</a:t>
            </a:r>
            <a:endParaRPr lang="en-US" altLang="zh-CN" dirty="0"/>
          </a:p>
          <a:p>
            <a:pPr lvl="1"/>
            <a:r>
              <a:rPr lang="zh-CN" altLang="en-US" dirty="0"/>
              <a:t>监督学习范式</a:t>
            </a:r>
            <a:r>
              <a:rPr lang="zh-CN" altLang="en-US" b="1" dirty="0">
                <a:solidFill>
                  <a:srgbClr val="0000FF"/>
                </a:solidFill>
              </a:rPr>
              <a:t>依赖大规模标注数据，费时费力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5AB887-B78A-49A9-AD03-5A6FCF9C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pPr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E6D05A-E516-4442-B528-7ECD0195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4E3A7C8-6130-4107-AA23-5050D3ED9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366" b="75579"/>
          <a:stretch>
            <a:fillRect/>
          </a:stretch>
        </p:blipFill>
        <p:spPr>
          <a:xfrm>
            <a:off x="7036814" y="5786559"/>
            <a:ext cx="1408810" cy="938944"/>
          </a:xfrm>
          <a:prstGeom prst="rect">
            <a:avLst/>
          </a:prstGeom>
        </p:spPr>
      </p:pic>
      <p:sp>
        <p:nvSpPr>
          <p:cNvPr id="18" name="箭头: 右 32">
            <a:extLst>
              <a:ext uri="{FF2B5EF4-FFF2-40B4-BE49-F238E27FC236}">
                <a16:creationId xmlns:a16="http://schemas.microsoft.com/office/drawing/2014/main" id="{6947CDBD-97F5-4C97-8361-310036CDF6CA}"/>
              </a:ext>
            </a:extLst>
          </p:cNvPr>
          <p:cNvSpPr/>
          <p:nvPr/>
        </p:nvSpPr>
        <p:spPr>
          <a:xfrm rot="16200000">
            <a:off x="7540276" y="5410695"/>
            <a:ext cx="356703" cy="3950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圆角矩形 59">
            <a:extLst>
              <a:ext uri="{FF2B5EF4-FFF2-40B4-BE49-F238E27FC236}">
                <a16:creationId xmlns:a16="http://schemas.microsoft.com/office/drawing/2014/main" id="{4655DB28-D00B-44AC-B602-8F21F14CB82E}"/>
              </a:ext>
            </a:extLst>
          </p:cNvPr>
          <p:cNvSpPr/>
          <p:nvPr/>
        </p:nvSpPr>
        <p:spPr bwMode="auto">
          <a:xfrm>
            <a:off x="7639717" y="4850530"/>
            <a:ext cx="1110780" cy="44929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charset="-122"/>
              </a:rPr>
              <a:t>底层特征</a:t>
            </a:r>
          </a:p>
        </p:txBody>
      </p:sp>
      <p:sp>
        <p:nvSpPr>
          <p:cNvPr id="20" name="圆角矩形 60">
            <a:extLst>
              <a:ext uri="{FF2B5EF4-FFF2-40B4-BE49-F238E27FC236}">
                <a16:creationId xmlns:a16="http://schemas.microsoft.com/office/drawing/2014/main" id="{96B4EF55-C125-4ED5-BAC5-3E1B6E1F76AA}"/>
              </a:ext>
            </a:extLst>
          </p:cNvPr>
          <p:cNvSpPr/>
          <p:nvPr/>
        </p:nvSpPr>
        <p:spPr bwMode="auto">
          <a:xfrm>
            <a:off x="7639717" y="4145669"/>
            <a:ext cx="1110780" cy="44929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charset="-122"/>
              </a:rPr>
              <a:t>中层特征</a:t>
            </a:r>
          </a:p>
        </p:txBody>
      </p:sp>
      <p:sp>
        <p:nvSpPr>
          <p:cNvPr id="21" name="圆角矩形 61">
            <a:extLst>
              <a:ext uri="{FF2B5EF4-FFF2-40B4-BE49-F238E27FC236}">
                <a16:creationId xmlns:a16="http://schemas.microsoft.com/office/drawing/2014/main" id="{7A6AB740-F1AD-42DF-A6C2-10483D3A05FC}"/>
              </a:ext>
            </a:extLst>
          </p:cNvPr>
          <p:cNvSpPr/>
          <p:nvPr/>
        </p:nvSpPr>
        <p:spPr bwMode="auto">
          <a:xfrm>
            <a:off x="7639717" y="3470422"/>
            <a:ext cx="1110780" cy="4346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charset="-122"/>
              </a:rPr>
              <a:t>高层特征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0A18AC-87FD-446D-A046-7EAEFDCD9E74}"/>
              </a:ext>
            </a:extLst>
          </p:cNvPr>
          <p:cNvSpPr/>
          <p:nvPr/>
        </p:nvSpPr>
        <p:spPr bwMode="auto">
          <a:xfrm>
            <a:off x="6520466" y="3360211"/>
            <a:ext cx="2338552" cy="205074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charset="0"/>
              <a:buChar char="•"/>
            </a:pPr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6FDB691-2390-4B0D-947B-03C363694E3A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 bwMode="auto">
          <a:xfrm flipV="1">
            <a:off x="8195107" y="3905084"/>
            <a:ext cx="0" cy="240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F33BF62-2B11-4E4D-B50A-F0E7CEB3D7E1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 bwMode="auto">
          <a:xfrm flipV="1">
            <a:off x="8195107" y="4594966"/>
            <a:ext cx="0" cy="255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DCC6195-68DD-41B5-82D9-338DCB461A43}"/>
              </a:ext>
            </a:extLst>
          </p:cNvPr>
          <p:cNvSpPr/>
          <p:nvPr/>
        </p:nvSpPr>
        <p:spPr>
          <a:xfrm>
            <a:off x="6648637" y="3831598"/>
            <a:ext cx="71115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深度表征学习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18D317-DFA7-47AD-B2BC-0D687F8EE56E}"/>
              </a:ext>
            </a:extLst>
          </p:cNvPr>
          <p:cNvSpPr/>
          <p:nvPr/>
        </p:nvSpPr>
        <p:spPr bwMode="auto">
          <a:xfrm>
            <a:off x="6369554" y="2462439"/>
            <a:ext cx="2734743" cy="41048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charset="-122"/>
              </a:rPr>
              <a:t>视觉任务：分类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charset="-122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charset="-122"/>
              </a:rPr>
              <a:t>检测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charset="-122"/>
              </a:rPr>
              <a:t>, …</a:t>
            </a:r>
            <a:endParaRPr lang="zh-CN" alt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charset="-122"/>
            </a:endParaRPr>
          </a:p>
        </p:txBody>
      </p:sp>
      <p:sp>
        <p:nvSpPr>
          <p:cNvPr id="27" name="右箭头 104">
            <a:extLst>
              <a:ext uri="{FF2B5EF4-FFF2-40B4-BE49-F238E27FC236}">
                <a16:creationId xmlns:a16="http://schemas.microsoft.com/office/drawing/2014/main" id="{B7E5DD96-26CA-4F81-81C8-C5F4D46939D8}"/>
              </a:ext>
            </a:extLst>
          </p:cNvPr>
          <p:cNvSpPr/>
          <p:nvPr/>
        </p:nvSpPr>
        <p:spPr bwMode="auto">
          <a:xfrm>
            <a:off x="3961811" y="3893961"/>
            <a:ext cx="2520943" cy="766194"/>
          </a:xfrm>
          <a:prstGeom prst="rightArrow">
            <a:avLst>
              <a:gd name="adj1" fmla="val 50000"/>
              <a:gd name="adj2" fmla="val 3852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</a:pPr>
            <a:r>
              <a:rPr lang="zh-CN" altLang="en-US" sz="2000" b="1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监督学习</a:t>
            </a:r>
          </a:p>
        </p:txBody>
      </p:sp>
      <p:sp>
        <p:nvSpPr>
          <p:cNvPr id="28" name="箭头: 右 32">
            <a:extLst>
              <a:ext uri="{FF2B5EF4-FFF2-40B4-BE49-F238E27FC236}">
                <a16:creationId xmlns:a16="http://schemas.microsoft.com/office/drawing/2014/main" id="{96628AB9-549B-4630-984D-C968038938AB}"/>
              </a:ext>
            </a:extLst>
          </p:cNvPr>
          <p:cNvSpPr/>
          <p:nvPr/>
        </p:nvSpPr>
        <p:spPr>
          <a:xfrm rot="16200000">
            <a:off x="7519920" y="2904547"/>
            <a:ext cx="434014" cy="3950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圆角矩形 128">
            <a:extLst>
              <a:ext uri="{FF2B5EF4-FFF2-40B4-BE49-F238E27FC236}">
                <a16:creationId xmlns:a16="http://schemas.microsoft.com/office/drawing/2014/main" id="{131806D5-B821-4C4B-81C1-317B1AD92B27}"/>
              </a:ext>
            </a:extLst>
          </p:cNvPr>
          <p:cNvSpPr/>
          <p:nvPr/>
        </p:nvSpPr>
        <p:spPr bwMode="auto">
          <a:xfrm>
            <a:off x="146050" y="2373637"/>
            <a:ext cx="3759442" cy="3037318"/>
          </a:xfrm>
          <a:prstGeom prst="roundRect">
            <a:avLst>
              <a:gd name="adj" fmla="val 55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charset="0"/>
              <a:buChar char="•"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3C8993B-C5AA-43D4-B45B-439D21078D15}"/>
              </a:ext>
            </a:extLst>
          </p:cNvPr>
          <p:cNvGrpSpPr/>
          <p:nvPr/>
        </p:nvGrpSpPr>
        <p:grpSpPr>
          <a:xfrm>
            <a:off x="887944" y="5824251"/>
            <a:ext cx="2204316" cy="732192"/>
            <a:chOff x="733310" y="6061322"/>
            <a:chExt cx="2204316" cy="73219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4B44067-B4F6-4805-8641-B26E041D6FEF}"/>
                </a:ext>
              </a:extLst>
            </p:cNvPr>
            <p:cNvSpPr/>
            <p:nvPr/>
          </p:nvSpPr>
          <p:spPr bwMode="auto">
            <a:xfrm>
              <a:off x="733310" y="6061322"/>
              <a:ext cx="2204316" cy="73219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charset="0"/>
                <a:buChar char="•"/>
              </a:pPr>
              <a:endPara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charset="-122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D1D2ED49-85D2-47BA-ABF7-CADE462C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455" y="6113277"/>
              <a:ext cx="933613" cy="636571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4733F49-C1BB-4EC9-99DB-FECB99F11802}"/>
                </a:ext>
              </a:extLst>
            </p:cNvPr>
            <p:cNvSpPr txBox="1"/>
            <p:nvPr/>
          </p:nvSpPr>
          <p:spPr>
            <a:xfrm>
              <a:off x="733310" y="62292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人工标注</a:t>
              </a:r>
            </a:p>
          </p:txBody>
        </p:sp>
      </p:grpSp>
      <p:sp>
        <p:nvSpPr>
          <p:cNvPr id="34" name="箭头: 右 32">
            <a:extLst>
              <a:ext uri="{FF2B5EF4-FFF2-40B4-BE49-F238E27FC236}">
                <a16:creationId xmlns:a16="http://schemas.microsoft.com/office/drawing/2014/main" id="{06646246-1D99-48A6-AB6C-1BA22334DECC}"/>
              </a:ext>
            </a:extLst>
          </p:cNvPr>
          <p:cNvSpPr/>
          <p:nvPr/>
        </p:nvSpPr>
        <p:spPr>
          <a:xfrm rot="16200000">
            <a:off x="1817351" y="5410697"/>
            <a:ext cx="356704" cy="3950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9BF942D-67E2-4564-B99C-2827D050DDD8}"/>
              </a:ext>
            </a:extLst>
          </p:cNvPr>
          <p:cNvSpPr/>
          <p:nvPr/>
        </p:nvSpPr>
        <p:spPr>
          <a:xfrm>
            <a:off x="683008" y="4963160"/>
            <a:ext cx="272382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lvl="1"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大规模的图像视频数据库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F31A53A-A1E1-40CD-BA11-1AC0A5B0E1F6}"/>
              </a:ext>
            </a:extLst>
          </p:cNvPr>
          <p:cNvSpPr/>
          <p:nvPr/>
        </p:nvSpPr>
        <p:spPr>
          <a:xfrm>
            <a:off x="4464075" y="3437069"/>
            <a:ext cx="16214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“有多少智能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就要有多少人工”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556671A6-6F38-4D3A-9518-D44A7F9132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59" y="3500517"/>
            <a:ext cx="462117" cy="457877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FFE6E72C-2507-4C1A-9AB4-A709A8E4206F}"/>
              </a:ext>
            </a:extLst>
          </p:cNvPr>
          <p:cNvGrpSpPr/>
          <p:nvPr/>
        </p:nvGrpSpPr>
        <p:grpSpPr>
          <a:xfrm>
            <a:off x="202732" y="2516171"/>
            <a:ext cx="3642931" cy="2418148"/>
            <a:chOff x="546018" y="2131684"/>
            <a:chExt cx="2715662" cy="1941996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771F582E-A9C7-4F98-A5B1-ABC1737F2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5" r="8828" b="1078"/>
            <a:stretch/>
          </p:blipFill>
          <p:spPr>
            <a:xfrm>
              <a:off x="623831" y="2131684"/>
              <a:ext cx="1142795" cy="72583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F89E0A49-6683-4724-B88C-1A733B673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645" y="2131684"/>
              <a:ext cx="1267569" cy="715549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5BB5290-6894-479A-A810-029CEAB3B508}"/>
                </a:ext>
              </a:extLst>
            </p:cNvPr>
            <p:cNvSpPr txBox="1"/>
            <p:nvPr/>
          </p:nvSpPr>
          <p:spPr>
            <a:xfrm>
              <a:off x="702364" y="2840547"/>
              <a:ext cx="1009536" cy="213768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15M</a:t>
              </a:r>
              <a:r>
                <a:rPr lang="zh-CN" altLang="en-US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图象，</a:t>
              </a:r>
              <a:r>
                <a:rPr lang="en-US" altLang="zh-CN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22K</a:t>
              </a:r>
              <a:r>
                <a:rPr lang="zh-CN" altLang="en-US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类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418D138-9C6C-4CE4-8910-319216099258}"/>
                </a:ext>
              </a:extLst>
            </p:cNvPr>
            <p:cNvSpPr txBox="1"/>
            <p:nvPr/>
          </p:nvSpPr>
          <p:spPr>
            <a:xfrm>
              <a:off x="2029845" y="2826289"/>
              <a:ext cx="1156514" cy="21009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1.9M</a:t>
              </a:r>
              <a:r>
                <a:rPr lang="zh-CN" altLang="en-US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图象，</a:t>
              </a:r>
              <a:r>
                <a:rPr lang="en-US" altLang="zh-CN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16M</a:t>
              </a:r>
              <a:r>
                <a:rPr lang="zh-CN" altLang="en-US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边框</a:t>
              </a:r>
            </a:p>
          </p:txBody>
        </p:sp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71E3FD86-610B-4185-A101-4F2252AA2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18" y="3084153"/>
              <a:ext cx="1288164" cy="78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60D8402-4DCC-44A6-B6E2-CE943A8AA7CC}"/>
                </a:ext>
              </a:extLst>
            </p:cNvPr>
            <p:cNvSpPr/>
            <p:nvPr/>
          </p:nvSpPr>
          <p:spPr>
            <a:xfrm>
              <a:off x="760335" y="3344249"/>
              <a:ext cx="859530" cy="2616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</a:pPr>
              <a:r>
                <a:rPr lang="en-US" altLang="zh-CN" sz="1100" b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LAION-5B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5FA4E9A-2033-4B99-9261-54CAFEA213FE}"/>
                </a:ext>
              </a:extLst>
            </p:cNvPr>
            <p:cNvSpPr txBox="1"/>
            <p:nvPr/>
          </p:nvSpPr>
          <p:spPr>
            <a:xfrm>
              <a:off x="553999" y="3812070"/>
              <a:ext cx="1282457" cy="2616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5.8B</a:t>
              </a:r>
              <a:r>
                <a:rPr lang="zh-CN" altLang="en-US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图象</a:t>
              </a:r>
              <a:r>
                <a:rPr lang="en-US" altLang="zh-CN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-</a:t>
              </a:r>
              <a:r>
                <a:rPr lang="zh-CN" altLang="en-US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文本对</a:t>
              </a:r>
            </a:p>
          </p:txBody>
        </p:sp>
        <p:pic>
          <p:nvPicPr>
            <p:cNvPr id="46" name="Picture 12">
              <a:extLst>
                <a:ext uri="{FF2B5EF4-FFF2-40B4-BE49-F238E27FC236}">
                  <a16:creationId xmlns:a16="http://schemas.microsoft.com/office/drawing/2014/main" id="{46CFEF7D-F8C1-4479-884D-D0BF848B9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32" y="3045293"/>
              <a:ext cx="1386448" cy="87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1E886C7-8297-4ACF-B454-77A4E3BD102F}"/>
                </a:ext>
              </a:extLst>
            </p:cNvPr>
            <p:cNvSpPr txBox="1"/>
            <p:nvPr/>
          </p:nvSpPr>
          <p:spPr>
            <a:xfrm>
              <a:off x="1947411" y="3814370"/>
              <a:ext cx="1238948" cy="21009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136M</a:t>
              </a:r>
              <a:r>
                <a:rPr lang="zh-CN" altLang="en-US" sz="11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视频片段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865CD9-4C04-49A5-8886-F4E11F3F33DD}"/>
                </a:ext>
              </a:extLst>
            </p:cNvPr>
            <p:cNvSpPr/>
            <p:nvPr/>
          </p:nvSpPr>
          <p:spPr>
            <a:xfrm>
              <a:off x="2080183" y="3338217"/>
              <a:ext cx="976550" cy="261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</a:pPr>
              <a:r>
                <a:rPr lang="en-US" altLang="zh-CN" sz="1100" b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HowTo100M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1607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571E1-2E22-450A-93A9-D49FF8A9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9F30B-5775-4199-AF02-2FA2670F1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410902" cy="5185435"/>
          </a:xfrm>
        </p:spPr>
        <p:txBody>
          <a:bodyPr/>
          <a:lstStyle/>
          <a:p>
            <a:r>
              <a:rPr lang="zh-CN" altLang="en-US" dirty="0"/>
              <a:t>自监督学习的研究动机</a:t>
            </a:r>
            <a:endParaRPr lang="en-US" altLang="zh-CN" dirty="0"/>
          </a:p>
          <a:p>
            <a:pPr lvl="1"/>
            <a:r>
              <a:rPr lang="zh-CN" altLang="en-US" dirty="0"/>
              <a:t>深度神经网络参数规模大，依赖大规模数据进行训练优化</a:t>
            </a:r>
            <a:endParaRPr lang="en-US" altLang="zh-CN" dirty="0"/>
          </a:p>
          <a:p>
            <a:pPr lvl="1"/>
            <a:r>
              <a:rPr lang="zh-CN" altLang="en-US" dirty="0"/>
              <a:t>无标注的图象</a:t>
            </a:r>
            <a:r>
              <a:rPr lang="en-US" altLang="zh-CN" dirty="0"/>
              <a:t>/</a:t>
            </a:r>
            <a:r>
              <a:rPr lang="zh-CN" altLang="en-US" dirty="0"/>
              <a:t>视频数据在互联网上唾手可得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38135-ECCB-437D-90D0-851AF9F6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pPr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531FA0-BC64-4D3E-AD58-23D579BC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BD43EA-0B42-4D7F-98D5-3B2689D4ECBD}"/>
              </a:ext>
            </a:extLst>
          </p:cNvPr>
          <p:cNvSpPr/>
          <p:nvPr/>
        </p:nvSpPr>
        <p:spPr>
          <a:xfrm>
            <a:off x="311369" y="6269366"/>
            <a:ext cx="8712968" cy="461665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科学问题：如何设计代理任务，自监督地高效训练网络模型？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13D37B2-D3ED-463D-9668-222D0C47B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765"/>
          <a:stretch/>
        </p:blipFill>
        <p:spPr>
          <a:xfrm flipH="1">
            <a:off x="1505244" y="3753764"/>
            <a:ext cx="5570260" cy="2421747"/>
          </a:xfrm>
          <a:prstGeom prst="rect">
            <a:avLst/>
          </a:prstGeom>
        </p:spPr>
      </p:pic>
      <p:sp>
        <p:nvSpPr>
          <p:cNvPr id="21" name="云形 20">
            <a:extLst>
              <a:ext uri="{FF2B5EF4-FFF2-40B4-BE49-F238E27FC236}">
                <a16:creationId xmlns:a16="http://schemas.microsoft.com/office/drawing/2014/main" id="{64331915-2386-4DF1-AE7F-4E116ACA61FF}"/>
              </a:ext>
            </a:extLst>
          </p:cNvPr>
          <p:cNvSpPr/>
          <p:nvPr/>
        </p:nvSpPr>
        <p:spPr>
          <a:xfrm>
            <a:off x="1001188" y="2856581"/>
            <a:ext cx="2376264" cy="1924347"/>
          </a:xfrm>
          <a:prstGeom prst="cloud">
            <a:avLst/>
          </a:prstGeom>
          <a:solidFill>
            <a:sysClr val="window" lastClr="FFFFFF"/>
          </a:solidFill>
          <a:ln w="635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7F2D07-173E-4564-BD3F-EEBF0A03C50E}"/>
              </a:ext>
            </a:extLst>
          </p:cNvPr>
          <p:cNvSpPr/>
          <p:nvPr/>
        </p:nvSpPr>
        <p:spPr>
          <a:xfrm>
            <a:off x="5799783" y="2304310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</a:rPr>
              <a:t>无标注的视觉数据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CE0BDC6-1445-4AA6-90CB-14FE4B5A51D6}"/>
              </a:ext>
            </a:extLst>
          </p:cNvPr>
          <p:cNvSpPr/>
          <p:nvPr/>
        </p:nvSpPr>
        <p:spPr>
          <a:xfrm>
            <a:off x="1335557" y="2485577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</a:rPr>
              <a:t>带标注的视觉数据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D5B18A1-6749-4052-A9DB-D8F9B2B942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03" y="3187646"/>
            <a:ext cx="1733748" cy="121007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0AD43C7-AF4D-4E0C-9A03-6BDA95A436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539" y="3223293"/>
            <a:ext cx="714815" cy="62889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C336920-84B7-4807-A28B-24551E46C8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04" y="2906558"/>
            <a:ext cx="758256" cy="8801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9847ADA-9D9D-482D-BDCE-D8B0CE57D2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951" y="4194310"/>
            <a:ext cx="830652" cy="52582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FE6713A-145F-47B4-9CC2-E57077B54F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3" y="3223293"/>
            <a:ext cx="915629" cy="915629"/>
          </a:xfrm>
          <a:prstGeom prst="rect">
            <a:avLst/>
          </a:prstGeom>
        </p:spPr>
      </p:pic>
      <p:sp>
        <p:nvSpPr>
          <p:cNvPr id="29" name="云形 28">
            <a:extLst>
              <a:ext uri="{FF2B5EF4-FFF2-40B4-BE49-F238E27FC236}">
                <a16:creationId xmlns:a16="http://schemas.microsoft.com/office/drawing/2014/main" id="{2F59A513-F478-4F6F-92FE-003D3FF15546}"/>
              </a:ext>
            </a:extLst>
          </p:cNvPr>
          <p:cNvSpPr/>
          <p:nvPr/>
        </p:nvSpPr>
        <p:spPr>
          <a:xfrm>
            <a:off x="4817612" y="2673644"/>
            <a:ext cx="3312368" cy="3096344"/>
          </a:xfrm>
          <a:prstGeom prst="cloud">
            <a:avLst/>
          </a:prstGeom>
          <a:noFill/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647955A-C366-4680-AC83-2F67F85CBD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9" y="4224053"/>
            <a:ext cx="1280271" cy="47248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FB3462E-BEAD-467B-B174-A49DBFC106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84" y="4937465"/>
            <a:ext cx="1483430" cy="5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140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8BAAA-8D6A-4DC0-8A96-33A3F7FD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1" y="118383"/>
            <a:ext cx="8185484" cy="764323"/>
          </a:xfrm>
        </p:spPr>
        <p:txBody>
          <a:bodyPr/>
          <a:lstStyle/>
          <a:p>
            <a:r>
              <a:rPr lang="zh-CN" altLang="en-US" dirty="0"/>
              <a:t>自监督表征学习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0AC4BA-FD7A-42CF-9C39-E687624CD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69" y="1123292"/>
            <a:ext cx="8622276" cy="5185435"/>
          </a:xfrm>
        </p:spPr>
        <p:txBody>
          <a:bodyPr/>
          <a:lstStyle/>
          <a:p>
            <a:r>
              <a:rPr lang="zh-CN" altLang="en-US" dirty="0"/>
              <a:t>典型的视觉自监督表征学习</a:t>
            </a:r>
            <a:endParaRPr lang="en-US" altLang="zh-CN" dirty="0"/>
          </a:p>
          <a:p>
            <a:pPr lvl="1"/>
            <a:r>
              <a:rPr lang="zh-CN" altLang="en-US" dirty="0"/>
              <a:t>基于图像变换的方法</a:t>
            </a:r>
            <a:endParaRPr lang="en-US" altLang="zh-CN" dirty="0"/>
          </a:p>
          <a:p>
            <a:pPr lvl="2"/>
            <a:r>
              <a:rPr lang="zh-CN" altLang="en-US" dirty="0"/>
              <a:t>代理任务常为图像变换：显式或者隐式地预测具体的变换形式</a:t>
            </a:r>
            <a:endParaRPr lang="en-US" altLang="zh-CN" dirty="0"/>
          </a:p>
          <a:p>
            <a:pPr lvl="1"/>
            <a:r>
              <a:rPr lang="zh-CN" altLang="en-US" dirty="0"/>
              <a:t>基于对比学习的方法</a:t>
            </a:r>
            <a:endParaRPr lang="en-US" altLang="zh-CN" dirty="0"/>
          </a:p>
          <a:p>
            <a:pPr lvl="2"/>
            <a:r>
              <a:rPr lang="zh-CN" altLang="en-US" dirty="0"/>
              <a:t>构建正负样本对，在语义空间缩小正样本对的距离，扩大负样本对的距离 </a:t>
            </a:r>
            <a:endParaRPr lang="en-US" altLang="zh-CN" dirty="0"/>
          </a:p>
          <a:p>
            <a:pPr lvl="1"/>
            <a:r>
              <a:rPr lang="zh-CN" altLang="en-US" dirty="0"/>
              <a:t>基于时序回路一致性的方法</a:t>
            </a:r>
            <a:endParaRPr lang="en-US" altLang="zh-CN" dirty="0"/>
          </a:p>
          <a:p>
            <a:pPr lvl="2"/>
            <a:r>
              <a:rPr lang="zh-CN" altLang="en-US" dirty="0"/>
              <a:t>利用视频帧的前向和后向一致性约束，学习视觉表征</a:t>
            </a:r>
            <a:endParaRPr lang="en-US" altLang="zh-CN" dirty="0"/>
          </a:p>
          <a:p>
            <a:pPr lvl="1"/>
            <a:r>
              <a:rPr lang="zh-CN" altLang="en-US" dirty="0"/>
              <a:t>基于生成学习的方法</a:t>
            </a:r>
            <a:endParaRPr lang="en-US" altLang="zh-CN" dirty="0"/>
          </a:p>
          <a:p>
            <a:pPr lvl="2"/>
            <a:r>
              <a:rPr lang="zh-CN" altLang="en-US" dirty="0"/>
              <a:t>通过掩码重建，学习视觉表征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5AB887-B78A-49A9-AD03-5A6FCF9C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369" y="6549312"/>
            <a:ext cx="1981200" cy="270534"/>
          </a:xfrm>
        </p:spPr>
        <p:txBody>
          <a:bodyPr/>
          <a:lstStyle/>
          <a:p>
            <a:fld id="{8A699AAD-5249-4E7B-9A1D-136757D2BCD0}" type="datetime1">
              <a:rPr lang="zh-CN" altLang="en-US" smtClean="0"/>
              <a:pPr/>
              <a:t>2025/4/24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E6D05A-E516-4442-B528-7ECD0195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489" y="6549312"/>
            <a:ext cx="626680" cy="270535"/>
          </a:xfrm>
        </p:spPr>
        <p:txBody>
          <a:bodyPr/>
          <a:lstStyle/>
          <a:p>
            <a:fld id="{49A43EB3-6765-450E-B01A-6DEBCE0BE37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EAEDE8-4258-4370-9334-F11B8EF1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85" y="4429275"/>
            <a:ext cx="5469229" cy="216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7763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IA2025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ofile">
      <a:majorFont>
        <a:latin typeface="Times New Roman"/>
        <a:ea typeface="黑体"/>
        <a:cs typeface="黑体"/>
      </a:majorFont>
      <a:minorFont>
        <a:latin typeface="Times New Roman"/>
        <a:ea typeface="黑体"/>
        <a:cs typeface="黑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0"/>
          <a:buChar char="•"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黑体" charset="0"/>
            <a:cs typeface="黑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0"/>
          <a:buChar char="•"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黑体" charset="0"/>
            <a:cs typeface="黑体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IA2025模板" id="{EB2CAECE-0840-4826-BA08-317750EE2CA8}" vid="{229BFCD3-C8C5-4AD4-A423-7C8F18E603E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DIA2025模板</Template>
  <TotalTime>1492</TotalTime>
  <Words>1774</Words>
  <Application>Microsoft Office PowerPoint</Application>
  <PresentationFormat>全屏显示(4:3)</PresentationFormat>
  <Paragraphs>221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-apple-system</vt:lpstr>
      <vt:lpstr>NimbusRomNo9L-Regu</vt:lpstr>
      <vt:lpstr>等线</vt:lpstr>
      <vt:lpstr>黑体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DIA2025模板</vt:lpstr>
      <vt:lpstr>第四章：图像表达-深度表征学习</vt:lpstr>
      <vt:lpstr>研究背景</vt:lpstr>
      <vt:lpstr>深度表征学习：分类概览</vt:lpstr>
      <vt:lpstr>全监督表征学习 I </vt:lpstr>
      <vt:lpstr>全监督表征学习 I </vt:lpstr>
      <vt:lpstr>全监督表征学习 I </vt:lpstr>
      <vt:lpstr>自监督表征学习</vt:lpstr>
      <vt:lpstr>自监督表征学习</vt:lpstr>
      <vt:lpstr>自监督表征学习</vt:lpstr>
      <vt:lpstr>基于图像变换的自监督表征学习</vt:lpstr>
      <vt:lpstr>基于图像变换的自监督表征学习</vt:lpstr>
      <vt:lpstr>基于图像变换的自监督表征学习</vt:lpstr>
      <vt:lpstr>基于对比学习的自监督表征学习</vt:lpstr>
      <vt:lpstr>基于对比学习的自监督表征学习</vt:lpstr>
      <vt:lpstr>基于对比学习的自监督表征学习</vt:lpstr>
      <vt:lpstr>基于对比学习的自监督表征学习</vt:lpstr>
      <vt:lpstr>基于回路一致性的自监督表征学习</vt:lpstr>
      <vt:lpstr>基于生成式的自监督表征学习</vt:lpstr>
      <vt:lpstr>基于生成式的自监督表征学习</vt:lpstr>
      <vt:lpstr>基于生成式的自监督表征学习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第一章：绪论</dc:title>
  <dc:creator>Wengang Zhou</dc:creator>
  <cp:lastModifiedBy>Adam Zhou</cp:lastModifiedBy>
  <cp:revision>50</cp:revision>
  <dcterms:created xsi:type="dcterms:W3CDTF">2025-02-11T09:28:46Z</dcterms:created>
  <dcterms:modified xsi:type="dcterms:W3CDTF">2025-04-24T03:58:45Z</dcterms:modified>
</cp:coreProperties>
</file>